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3"/>
  </p:notesMasterIdLst>
  <p:sldIdLst>
    <p:sldId id="360" r:id="rId4"/>
    <p:sldId id="347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259" r:id="rId16"/>
    <p:sldId id="372" r:id="rId17"/>
    <p:sldId id="373" r:id="rId18"/>
    <p:sldId id="374" r:id="rId19"/>
    <p:sldId id="375" r:id="rId20"/>
    <p:sldId id="376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3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378E49D-65AE-4D04-8461-65932C231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371CC08-7ED8-444C-AD50-E4F0B0AEC7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518837" y="1259959"/>
            <a:ext cx="7673163" cy="433808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2223866-8657-4507-B95A-AA93AAD075BE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FF7A32B-7592-4FB4-B321-813DB4998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50">
            <a:extLst>
              <a:ext uri="{FF2B5EF4-FFF2-40B4-BE49-F238E27FC236}">
                <a16:creationId xmlns:a16="http://schemas.microsoft.com/office/drawing/2014/main" id="{33E9DFB3-473C-4F65-9CAA-7B305D46D700}"/>
              </a:ext>
            </a:extLst>
          </p:cNvPr>
          <p:cNvSpPr/>
          <p:nvPr userDrawn="1"/>
        </p:nvSpPr>
        <p:spPr>
          <a:xfrm>
            <a:off x="-336024" y="5716837"/>
            <a:ext cx="4546999" cy="4777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63D5A3E9-5F90-4F91-B28A-43C2C98E3F16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1B859249-B134-47D3-87C6-1F1F3B0B053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FFDB9C-6874-4FC1-BCF1-3527B52793C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7FC4A25A-3E8D-4CA6-8074-CFC9C4AAF2C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4AD85B98-04BC-4149-9AAF-A83CD27FD44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46BED880-04D6-4CDF-80DE-4718F4DC121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6673C15-C2F2-4D33-B6B8-CE7B8C3D6D9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33F060D-44E8-44A8-8EA8-CF85F4E1C2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690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E0328-9919-4AA5-B345-D27443B0F5D3}"/>
              </a:ext>
            </a:extLst>
          </p:cNvPr>
          <p:cNvSpPr/>
          <p:nvPr userDrawn="1"/>
        </p:nvSpPr>
        <p:spPr>
          <a:xfrm>
            <a:off x="1544417" y="1816072"/>
            <a:ext cx="2627534" cy="19621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8DB0C8-2C48-43B8-8A2B-D023690A459E}"/>
              </a:ext>
            </a:extLst>
          </p:cNvPr>
          <p:cNvSpPr/>
          <p:nvPr userDrawn="1"/>
        </p:nvSpPr>
        <p:spPr>
          <a:xfrm>
            <a:off x="5197607" y="1816072"/>
            <a:ext cx="2627534" cy="196215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2F0998-0191-4AA1-BD74-CC67C4ECD3F2}"/>
              </a:ext>
            </a:extLst>
          </p:cNvPr>
          <p:cNvSpPr/>
          <p:nvPr userDrawn="1"/>
        </p:nvSpPr>
        <p:spPr>
          <a:xfrm>
            <a:off x="8850797" y="1816072"/>
            <a:ext cx="2627534" cy="1962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7629ABE-2596-48D1-A7D6-BD92DDC92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091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BE804E2-1E79-4617-AD0C-DB0A5DDDBF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410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947BF4F-120D-4F3B-BAE0-307CA5772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97292" y="1943644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DA801E-D0AA-4624-AA3C-65562798CCC5}"/>
              </a:ext>
            </a:extLst>
          </p:cNvPr>
          <p:cNvSpPr/>
          <p:nvPr userDrawn="1"/>
        </p:nvSpPr>
        <p:spPr>
          <a:xfrm>
            <a:off x="1544417" y="4159030"/>
            <a:ext cx="2627534" cy="1962150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8FDBBF-0181-4065-ADD7-596A70ED15E7}"/>
              </a:ext>
            </a:extLst>
          </p:cNvPr>
          <p:cNvSpPr/>
          <p:nvPr userDrawn="1"/>
        </p:nvSpPr>
        <p:spPr>
          <a:xfrm>
            <a:off x="5197607" y="4159030"/>
            <a:ext cx="2627534" cy="196215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A4459-21FA-4E2C-AB09-A6E10F9BAE3B}"/>
              </a:ext>
            </a:extLst>
          </p:cNvPr>
          <p:cNvSpPr/>
          <p:nvPr userDrawn="1"/>
        </p:nvSpPr>
        <p:spPr>
          <a:xfrm>
            <a:off x="8850797" y="4159030"/>
            <a:ext cx="2627534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824B42AE-110B-46E6-B255-2A380981FD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091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B75D05D-FB0D-4FB0-BE9C-F5CD22E432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410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D76F4C8-E444-4F51-BA1A-BFEADCC366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97292" y="4286602"/>
            <a:ext cx="1707010" cy="17070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728E09DA-7582-43D5-8FE5-16F6E45B9AEE}"/>
              </a:ext>
            </a:extLst>
          </p:cNvPr>
          <p:cNvSpPr/>
          <p:nvPr userDrawn="1"/>
        </p:nvSpPr>
        <p:spPr>
          <a:xfrm>
            <a:off x="8658318" y="966364"/>
            <a:ext cx="2627534" cy="2628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4D7C61-8DAE-43B3-828D-8EBCFECF75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7165" y="1103928"/>
            <a:ext cx="2628000" cy="262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A74FD28-79BD-4707-8D4E-19091726CAC2}"/>
              </a:ext>
            </a:extLst>
          </p:cNvPr>
          <p:cNvSpPr/>
          <p:nvPr userDrawn="1"/>
        </p:nvSpPr>
        <p:spPr>
          <a:xfrm>
            <a:off x="6257409" y="3345796"/>
            <a:ext cx="2902614" cy="290312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3E80315-C694-40E6-985F-E608ECE88B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65742" y="3250976"/>
            <a:ext cx="2903128" cy="29031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5">
            <a:extLst>
              <a:ext uri="{FF2B5EF4-FFF2-40B4-BE49-F238E27FC236}">
                <a16:creationId xmlns:a16="http://schemas.microsoft.com/office/drawing/2014/main" id="{97B5B012-5088-4057-BFDA-B56D0EFB7C71}"/>
              </a:ext>
            </a:extLst>
          </p:cNvPr>
          <p:cNvSpPr/>
          <p:nvPr userDrawn="1"/>
        </p:nvSpPr>
        <p:spPr>
          <a:xfrm>
            <a:off x="3727633" y="459530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705ED100-9A79-4997-BDFA-8362CEE05BA8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DBBD408-FB29-43A7-A202-10C1284689A4}"/>
              </a:ext>
            </a:extLst>
          </p:cNvPr>
          <p:cNvSpPr/>
          <p:nvPr userDrawn="1"/>
        </p:nvSpPr>
        <p:spPr>
          <a:xfrm>
            <a:off x="7769438" y="3066054"/>
            <a:ext cx="4422562" cy="172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DA54A23B-F3F9-4A05-BF9E-0D55C07F9CE1}"/>
              </a:ext>
            </a:extLst>
          </p:cNvPr>
          <p:cNvGrpSpPr/>
          <p:nvPr userDrawn="1"/>
        </p:nvGrpSpPr>
        <p:grpSpPr>
          <a:xfrm>
            <a:off x="3905275" y="1772818"/>
            <a:ext cx="3867113" cy="3041550"/>
            <a:chOff x="2444748" y="555044"/>
            <a:chExt cx="7282046" cy="5727455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8E18F695-0ED6-4175-A549-77B7CC890A6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">
              <a:extLst>
                <a:ext uri="{FF2B5EF4-FFF2-40B4-BE49-F238E27FC236}">
                  <a16:creationId xmlns:a16="http://schemas.microsoft.com/office/drawing/2014/main" id="{8AFD1071-D8E2-4E93-B96A-EA90009FB8E7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4">
              <a:extLst>
                <a:ext uri="{FF2B5EF4-FFF2-40B4-BE49-F238E27FC236}">
                  <a16:creationId xmlns:a16="http://schemas.microsoft.com/office/drawing/2014/main" id="{6F99B297-FE3C-455A-AB5B-AF72DD17E811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">
              <a:extLst>
                <a:ext uri="{FF2B5EF4-FFF2-40B4-BE49-F238E27FC236}">
                  <a16:creationId xmlns:a16="http://schemas.microsoft.com/office/drawing/2014/main" id="{B1B806E9-4115-46A7-9DEB-BCA56ABFAE3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6">
              <a:extLst>
                <a:ext uri="{FF2B5EF4-FFF2-40B4-BE49-F238E27FC236}">
                  <a16:creationId xmlns:a16="http://schemas.microsoft.com/office/drawing/2014/main" id="{4FF48343-44D5-4F80-A2D1-6FFD733B0B7E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7">
              <a:extLst>
                <a:ext uri="{FF2B5EF4-FFF2-40B4-BE49-F238E27FC236}">
                  <a16:creationId xmlns:a16="http://schemas.microsoft.com/office/drawing/2014/main" id="{87921273-B43D-4085-8FF6-F7444AE7C480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">
              <a:extLst>
                <a:ext uri="{FF2B5EF4-FFF2-40B4-BE49-F238E27FC236}">
                  <a16:creationId xmlns:a16="http://schemas.microsoft.com/office/drawing/2014/main" id="{148FFA99-BA9E-478B-9980-603EA4B5B0E5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id="{50447D60-E4C1-4CEC-AA75-C3D5C0867FF4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EB8551F6-C920-47F1-9EAB-3FD8221760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2267" y="1895234"/>
            <a:ext cx="3588785" cy="20998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B15A05-CA07-417F-9666-5228808E368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63135" y="3091028"/>
            <a:ext cx="1045514" cy="165756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E2C7528-1052-4DD6-934E-F055F8A0B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Oval 50">
            <a:extLst>
              <a:ext uri="{FF2B5EF4-FFF2-40B4-BE49-F238E27FC236}">
                <a16:creationId xmlns:a16="http://schemas.microsoft.com/office/drawing/2014/main" id="{43E79C13-A1FB-4CC4-B0E2-5713545028BF}"/>
              </a:ext>
            </a:extLst>
          </p:cNvPr>
          <p:cNvSpPr/>
          <p:nvPr userDrawn="1"/>
        </p:nvSpPr>
        <p:spPr>
          <a:xfrm>
            <a:off x="5322516" y="4766617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D37BB6-BA94-4617-B942-1F9B66EBC35E}"/>
              </a:ext>
            </a:extLst>
          </p:cNvPr>
          <p:cNvGrpSpPr/>
          <p:nvPr/>
        </p:nvGrpSpPr>
        <p:grpSpPr>
          <a:xfrm>
            <a:off x="3452949" y="2356546"/>
            <a:ext cx="5286102" cy="2264522"/>
            <a:chOff x="3452949" y="2356546"/>
            <a:chExt cx="5286102" cy="2082300"/>
          </a:xfrm>
        </p:grpSpPr>
        <p:sp>
          <p:nvSpPr>
            <p:cNvPr id="23" name="TextBox 22">
              <a:hlinkClick r:id="rId2"/>
              <a:extLst>
                <a:ext uri="{FF2B5EF4-FFF2-40B4-BE49-F238E27FC236}">
                  <a16:creationId xmlns:a16="http://schemas.microsoft.com/office/drawing/2014/main" id="{D6A79285-3107-4BC0-8875-8EF27C571FEF}"/>
                </a:ext>
              </a:extLst>
            </p:cNvPr>
            <p:cNvSpPr txBox="1"/>
            <p:nvPr/>
          </p:nvSpPr>
          <p:spPr>
            <a:xfrm>
              <a:off x="3452950" y="3957729"/>
              <a:ext cx="5286101" cy="4811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哈尔滨工业大学（深圳）理学院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20</a:t>
              </a: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级</a:t>
              </a:r>
              <a:endParaRPr lang="ko-KR" altLang="en-US" sz="1400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B135A4-E404-492F-A148-A6DA3E196F2F}"/>
                </a:ext>
              </a:extLst>
            </p:cNvPr>
            <p:cNvSpPr txBox="1"/>
            <p:nvPr/>
          </p:nvSpPr>
          <p:spPr>
            <a:xfrm>
              <a:off x="3452949" y="2356546"/>
              <a:ext cx="528610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保研经验分享</a:t>
              </a:r>
              <a:endParaRPr lang="ko-KR" altLang="en-US" sz="5400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0B7C1A-C50C-404D-A7B2-1762B76D5ED9}"/>
                </a:ext>
              </a:extLst>
            </p:cNvPr>
            <p:cNvSpPr txBox="1"/>
            <p:nvPr/>
          </p:nvSpPr>
          <p:spPr>
            <a:xfrm>
              <a:off x="3452949" y="3478501"/>
              <a:ext cx="528610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石冀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98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Q&amp;A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B70CFB9F-164E-426E-B634-57C2214BB33C}"/>
              </a:ext>
            </a:extLst>
          </p:cNvPr>
          <p:cNvGrpSpPr/>
          <p:nvPr/>
        </p:nvGrpSpPr>
        <p:grpSpPr>
          <a:xfrm>
            <a:off x="976350" y="1776817"/>
            <a:ext cx="6505575" cy="960823"/>
            <a:chOff x="942975" y="1628775"/>
            <a:chExt cx="7305675" cy="1078992"/>
          </a:xfrm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3332C5DC-ABE3-4D46-AC40-FEC45F5C6516}"/>
                </a:ext>
              </a:extLst>
            </p:cNvPr>
            <p:cNvSpPr/>
            <p:nvPr/>
          </p:nvSpPr>
          <p:spPr>
            <a:xfrm>
              <a:off x="942975" y="1631442"/>
              <a:ext cx="7305675" cy="107632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ardrop 2">
              <a:extLst>
                <a:ext uri="{FF2B5EF4-FFF2-40B4-BE49-F238E27FC236}">
                  <a16:creationId xmlns:a16="http://schemas.microsoft.com/office/drawing/2014/main" id="{BD2171D2-7BC9-434D-9B61-6F21F6C095F7}"/>
                </a:ext>
              </a:extLst>
            </p:cNvPr>
            <p:cNvSpPr/>
            <p:nvPr/>
          </p:nvSpPr>
          <p:spPr>
            <a:xfrm>
              <a:off x="942975" y="1628775"/>
              <a:ext cx="1109662" cy="1078992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1FFA0FCB-D78F-4BAC-A490-4F50B50F9D69}"/>
                </a:ext>
              </a:extLst>
            </p:cNvPr>
            <p:cNvSpPr/>
            <p:nvPr/>
          </p:nvSpPr>
          <p:spPr>
            <a:xfrm>
              <a:off x="1026318" y="1696783"/>
              <a:ext cx="942975" cy="9429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62B2C34-188A-4A60-A955-48BFA0D2CECB}"/>
              </a:ext>
            </a:extLst>
          </p:cNvPr>
          <p:cNvGrpSpPr/>
          <p:nvPr/>
        </p:nvGrpSpPr>
        <p:grpSpPr>
          <a:xfrm>
            <a:off x="3962400" y="2932387"/>
            <a:ext cx="6505575" cy="960823"/>
            <a:chOff x="942975" y="1628775"/>
            <a:chExt cx="7305675" cy="1078992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298092E5-A83B-4C38-B46B-5886059DAE2F}"/>
                </a:ext>
              </a:extLst>
            </p:cNvPr>
            <p:cNvSpPr/>
            <p:nvPr/>
          </p:nvSpPr>
          <p:spPr>
            <a:xfrm>
              <a:off x="942975" y="1631442"/>
              <a:ext cx="7305675" cy="107632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  <a:alpha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ardrop 9">
              <a:extLst>
                <a:ext uri="{FF2B5EF4-FFF2-40B4-BE49-F238E27FC236}">
                  <a16:creationId xmlns:a16="http://schemas.microsoft.com/office/drawing/2014/main" id="{83C2F7AC-37DD-472F-99EF-E277005B6CB1}"/>
                </a:ext>
              </a:extLst>
            </p:cNvPr>
            <p:cNvSpPr/>
            <p:nvPr/>
          </p:nvSpPr>
          <p:spPr>
            <a:xfrm>
              <a:off x="942975" y="1628775"/>
              <a:ext cx="1109662" cy="1078992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  <a:alpha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F1C394D5-5006-4255-AED6-BF0BC38234CA}"/>
                </a:ext>
              </a:extLst>
            </p:cNvPr>
            <p:cNvSpPr/>
            <p:nvPr/>
          </p:nvSpPr>
          <p:spPr>
            <a:xfrm>
              <a:off x="1026318" y="1696783"/>
              <a:ext cx="942975" cy="942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84E5709-FD31-4989-B876-D093D842F72F}"/>
              </a:ext>
            </a:extLst>
          </p:cNvPr>
          <p:cNvGrpSpPr/>
          <p:nvPr/>
        </p:nvGrpSpPr>
        <p:grpSpPr>
          <a:xfrm>
            <a:off x="2971800" y="4096655"/>
            <a:ext cx="6505575" cy="960823"/>
            <a:chOff x="942975" y="1628775"/>
            <a:chExt cx="7305675" cy="1078992"/>
          </a:xfrm>
        </p:grpSpPr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61A9707E-72B2-49F6-B801-9A93AD1A31B6}"/>
                </a:ext>
              </a:extLst>
            </p:cNvPr>
            <p:cNvSpPr/>
            <p:nvPr/>
          </p:nvSpPr>
          <p:spPr>
            <a:xfrm>
              <a:off x="942975" y="1631442"/>
              <a:ext cx="7305675" cy="107632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  <a:alpha val="8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ardrop 13">
              <a:extLst>
                <a:ext uri="{FF2B5EF4-FFF2-40B4-BE49-F238E27FC236}">
                  <a16:creationId xmlns:a16="http://schemas.microsoft.com/office/drawing/2014/main" id="{0CED0EF4-EFD1-4CD3-AB21-4E67C274674A}"/>
                </a:ext>
              </a:extLst>
            </p:cNvPr>
            <p:cNvSpPr/>
            <p:nvPr/>
          </p:nvSpPr>
          <p:spPr>
            <a:xfrm>
              <a:off x="942975" y="1628775"/>
              <a:ext cx="1109662" cy="1078992"/>
            </a:xfrm>
            <a:prstGeom prst="teardrop">
              <a:avLst/>
            </a:prstGeom>
            <a:solidFill>
              <a:schemeClr val="accent3">
                <a:lumMod val="20000"/>
                <a:lumOff val="80000"/>
                <a:alpha val="8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1A3ADBAC-86AF-40AF-A780-948334BAD4DF}"/>
                </a:ext>
              </a:extLst>
            </p:cNvPr>
            <p:cNvSpPr/>
            <p:nvPr/>
          </p:nvSpPr>
          <p:spPr>
            <a:xfrm>
              <a:off x="1026318" y="1696783"/>
              <a:ext cx="942975" cy="942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EEF609-A11F-465E-ADDB-1E70A9ABB8AE}"/>
              </a:ext>
            </a:extLst>
          </p:cNvPr>
          <p:cNvGrpSpPr/>
          <p:nvPr/>
        </p:nvGrpSpPr>
        <p:grpSpPr>
          <a:xfrm>
            <a:off x="5105400" y="5334510"/>
            <a:ext cx="6505575" cy="960823"/>
            <a:chOff x="942975" y="1628775"/>
            <a:chExt cx="7305675" cy="1078992"/>
          </a:xfrm>
        </p:grpSpPr>
        <p:sp>
          <p:nvSpPr>
            <p:cNvPr id="16" name="Rectangle: Rounded Corners 16">
              <a:extLst>
                <a:ext uri="{FF2B5EF4-FFF2-40B4-BE49-F238E27FC236}">
                  <a16:creationId xmlns:a16="http://schemas.microsoft.com/office/drawing/2014/main" id="{BC8C4DE5-9481-4736-B308-B20FEDE3FFDA}"/>
                </a:ext>
              </a:extLst>
            </p:cNvPr>
            <p:cNvSpPr/>
            <p:nvPr/>
          </p:nvSpPr>
          <p:spPr>
            <a:xfrm>
              <a:off x="942975" y="1631442"/>
              <a:ext cx="7305675" cy="107632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  <a:alpha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ardrop 17">
              <a:extLst>
                <a:ext uri="{FF2B5EF4-FFF2-40B4-BE49-F238E27FC236}">
                  <a16:creationId xmlns:a16="http://schemas.microsoft.com/office/drawing/2014/main" id="{89AADB98-71B5-4E90-BEBF-13C763731E0A}"/>
                </a:ext>
              </a:extLst>
            </p:cNvPr>
            <p:cNvSpPr/>
            <p:nvPr/>
          </p:nvSpPr>
          <p:spPr>
            <a:xfrm>
              <a:off x="942975" y="1628775"/>
              <a:ext cx="1109662" cy="1078992"/>
            </a:xfrm>
            <a:prstGeom prst="teardrop">
              <a:avLst/>
            </a:prstGeom>
            <a:solidFill>
              <a:schemeClr val="accent4">
                <a:lumMod val="20000"/>
                <a:lumOff val="80000"/>
                <a:alpha val="8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5E906194-20B3-4077-9790-FC3923E5699D}"/>
                </a:ext>
              </a:extLst>
            </p:cNvPr>
            <p:cNvSpPr/>
            <p:nvPr/>
          </p:nvSpPr>
          <p:spPr>
            <a:xfrm>
              <a:off x="1026318" y="1696783"/>
              <a:ext cx="942975" cy="942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1482FE-7802-4724-B1A3-1E7DCF374764}"/>
              </a:ext>
            </a:extLst>
          </p:cNvPr>
          <p:cNvSpPr txBox="1"/>
          <p:nvPr/>
        </p:nvSpPr>
        <p:spPr>
          <a:xfrm>
            <a:off x="1082651" y="1986920"/>
            <a:ext cx="70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EF47C-B837-4950-AECE-4AF954D3F7B7}"/>
              </a:ext>
            </a:extLst>
          </p:cNvPr>
          <p:cNvSpPr txBox="1"/>
          <p:nvPr/>
        </p:nvSpPr>
        <p:spPr>
          <a:xfrm>
            <a:off x="4102076" y="3151188"/>
            <a:ext cx="70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09E684-12C1-4FFE-B1F0-3D866DDE36F2}"/>
              </a:ext>
            </a:extLst>
          </p:cNvPr>
          <p:cNvSpPr txBox="1"/>
          <p:nvPr/>
        </p:nvSpPr>
        <p:spPr>
          <a:xfrm>
            <a:off x="3111476" y="4315456"/>
            <a:ext cx="70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B17510-7E77-46CF-A2B7-B82F078DA67D}"/>
              </a:ext>
            </a:extLst>
          </p:cNvPr>
          <p:cNvSpPr txBox="1"/>
          <p:nvPr/>
        </p:nvSpPr>
        <p:spPr>
          <a:xfrm>
            <a:off x="5245076" y="5553311"/>
            <a:ext cx="70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76E6E2F-9158-49C6-87DA-8F4FFD3F1DA7}"/>
              </a:ext>
            </a:extLst>
          </p:cNvPr>
          <p:cNvGrpSpPr/>
          <p:nvPr/>
        </p:nvGrpSpPr>
        <p:grpSpPr>
          <a:xfrm>
            <a:off x="2078991" y="1884432"/>
            <a:ext cx="4979033" cy="738665"/>
            <a:chOff x="819820" y="3646109"/>
            <a:chExt cx="1225994" cy="738665"/>
          </a:xfrm>
          <a:noFill/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5EC6E0-7AA9-4486-9542-FCCBF419C080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竞赛加分后的综合排名在保外时有没有用？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80C4C-C033-490B-A3BB-6C1620158995}"/>
                </a:ext>
              </a:extLst>
            </p:cNvPr>
            <p:cNvSpPr txBox="1"/>
            <p:nvPr/>
          </p:nvSpPr>
          <p:spPr>
            <a:xfrm>
              <a:off x="819820" y="3923109"/>
              <a:ext cx="122599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总体作用不大。对于夏令营，综合排名没出，且各大学校只看前五学期学分绩排名；对于预推免，只有个别学校会看。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43EF608B-0D8E-416C-912E-F2E26696F710}"/>
              </a:ext>
            </a:extLst>
          </p:cNvPr>
          <p:cNvGrpSpPr/>
          <p:nvPr/>
        </p:nvGrpSpPr>
        <p:grpSpPr>
          <a:xfrm>
            <a:off x="5179615" y="3043465"/>
            <a:ext cx="4979033" cy="738665"/>
            <a:chOff x="819820" y="3646109"/>
            <a:chExt cx="1225994" cy="738665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B753D4-177E-4002-9A6C-3A0B48DE95B4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保研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出国？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43E76-A28F-4456-8848-BD677C597E9A}"/>
                </a:ext>
              </a:extLst>
            </p:cNvPr>
            <p:cNvSpPr txBox="1"/>
            <p:nvPr/>
          </p:nvSpPr>
          <p:spPr>
            <a:xfrm>
              <a:off x="819820" y="3923109"/>
              <a:ext cx="122599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看个人选择。各大港校申报时间较早，一般会在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月前确定去向；选择出国则风险较大，因为会在保研后的第二年才开始申报。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0B3B804C-05EC-4C58-98F4-4A6CF0C619AC}"/>
              </a:ext>
            </a:extLst>
          </p:cNvPr>
          <p:cNvGrpSpPr/>
          <p:nvPr/>
        </p:nvGrpSpPr>
        <p:grpSpPr>
          <a:xfrm>
            <a:off x="4229138" y="4201765"/>
            <a:ext cx="4979033" cy="738665"/>
            <a:chOff x="819820" y="3646109"/>
            <a:chExt cx="1225994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9E8395-7509-4924-849A-B15628D972BA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科研经历的作用？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03DCD1-0EF3-465B-8CF9-3851A81CB337}"/>
                </a:ext>
              </a:extLst>
            </p:cNvPr>
            <p:cNvSpPr txBox="1"/>
            <p:nvPr/>
          </p:nvSpPr>
          <p:spPr>
            <a:xfrm>
              <a:off x="819820" y="3923109"/>
              <a:ext cx="122599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一、丰富简历、联系老师直博；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二、面试可能会集中问科研经历，留给考察基础知识的时间会少。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E7928A4-A963-43B5-BB0D-C1B320AF7836}"/>
              </a:ext>
            </a:extLst>
          </p:cNvPr>
          <p:cNvGrpSpPr/>
          <p:nvPr/>
        </p:nvGrpSpPr>
        <p:grpSpPr>
          <a:xfrm>
            <a:off x="6362742" y="5372002"/>
            <a:ext cx="4979029" cy="923330"/>
            <a:chOff x="819821" y="3646109"/>
            <a:chExt cx="1225993" cy="92333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61B30-1EB6-468C-8144-27A56CD8FE84}"/>
                </a:ext>
              </a:extLst>
            </p:cNvPr>
            <p:cNvSpPr txBox="1"/>
            <p:nvPr/>
          </p:nvSpPr>
          <p:spPr>
            <a:xfrm>
              <a:off x="819822" y="3646109"/>
              <a:ext cx="122599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面试可能遇到的问题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B24FAF-7C63-482C-AB5B-3E58E96C1192}"/>
                </a:ext>
              </a:extLst>
            </p:cNvPr>
            <p:cNvSpPr txBox="1"/>
            <p:nvPr/>
          </p:nvSpPr>
          <p:spPr>
            <a:xfrm>
              <a:off x="819821" y="3923108"/>
              <a:ext cx="122599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规划类：为什么没有申请直博？未来有出国的打算吗？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知识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科研：专业课、科研经历等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可能根据</a:t>
              </a:r>
              <a:r>
                <a:rPr lang="zh-CN" altLang="en-US" sz="1200" b="1" dirty="0">
                  <a:cs typeface="Arial" pitchFamily="34" charset="0"/>
                </a:rPr>
                <a:t>简历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问问题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78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4912479" y="2757672"/>
            <a:ext cx="3362302" cy="1785104"/>
            <a:chOff x="6717796" y="2528377"/>
            <a:chExt cx="2747269" cy="17851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717796" y="2528377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4800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ea typeface="黑体" panose="02010609060101010101" pitchFamily="49" charset="-122"/>
                  <a:cs typeface="Arial" pitchFamily="34" charset="0"/>
                </a:rPr>
                <a:t>准备建议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717829" y="3482484"/>
              <a:ext cx="274723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复习的方向</a:t>
              </a: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简历撰写、时间点</a:t>
              </a: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邮件联系教授、注意事项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46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准备建议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528EA5D3-E5C6-48B3-AC96-374A7C969466}"/>
              </a:ext>
            </a:extLst>
          </p:cNvPr>
          <p:cNvGrpSpPr/>
          <p:nvPr/>
        </p:nvGrpSpPr>
        <p:grpSpPr>
          <a:xfrm>
            <a:off x="3727245" y="1875239"/>
            <a:ext cx="1909984" cy="1909984"/>
            <a:chOff x="5452216" y="2204816"/>
            <a:chExt cx="1371600" cy="1371600"/>
          </a:xfrm>
        </p:grpSpPr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F51D42B6-1611-4C3A-8718-1B61ED6D6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2216" y="2204816"/>
              <a:ext cx="1371600" cy="137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9">
              <a:extLst>
                <a:ext uri="{FF2B5EF4-FFF2-40B4-BE49-F238E27FC236}">
                  <a16:creationId xmlns:a16="http://schemas.microsoft.com/office/drawing/2014/main" id="{A4765542-E2D2-4CD7-A945-CA2657723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7937" y="2250535"/>
              <a:ext cx="1280160" cy="1057117"/>
            </a:xfrm>
            <a:custGeom>
              <a:avLst/>
              <a:gdLst>
                <a:gd name="connsiteX0" fmla="*/ 640080 w 1280160"/>
                <a:gd name="connsiteY0" fmla="*/ 0 h 1057117"/>
                <a:gd name="connsiteX1" fmla="*/ 1280160 w 1280160"/>
                <a:gd name="connsiteY1" fmla="*/ 640081 h 1057117"/>
                <a:gd name="connsiteX2" fmla="*/ 1170845 w 1280160"/>
                <a:gd name="connsiteY2" fmla="*/ 997957 h 1057117"/>
                <a:gd name="connsiteX3" fmla="*/ 1122033 w 1280160"/>
                <a:gd name="connsiteY3" fmla="*/ 1057117 h 1057117"/>
                <a:gd name="connsiteX4" fmla="*/ 1023518 w 1280160"/>
                <a:gd name="connsiteY4" fmla="*/ 975834 h 1057117"/>
                <a:gd name="connsiteX5" fmla="*/ 640080 w 1280160"/>
                <a:gd name="connsiteY5" fmla="*/ 858710 h 1057117"/>
                <a:gd name="connsiteX6" fmla="*/ 256643 w 1280160"/>
                <a:gd name="connsiteY6" fmla="*/ 975834 h 1057117"/>
                <a:gd name="connsiteX7" fmla="*/ 158127 w 1280160"/>
                <a:gd name="connsiteY7" fmla="*/ 1057117 h 1057117"/>
                <a:gd name="connsiteX8" fmla="*/ 109316 w 1280160"/>
                <a:gd name="connsiteY8" fmla="*/ 997957 h 1057117"/>
                <a:gd name="connsiteX9" fmla="*/ 0 w 1280160"/>
                <a:gd name="connsiteY9" fmla="*/ 640081 h 1057117"/>
                <a:gd name="connsiteX10" fmla="*/ 640080 w 1280160"/>
                <a:gd name="connsiteY10" fmla="*/ 0 h 105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160" h="1057117">
                  <a:moveTo>
                    <a:pt x="640080" y="0"/>
                  </a:moveTo>
                  <a:cubicBezTo>
                    <a:pt x="993586" y="0"/>
                    <a:pt x="1280160" y="286574"/>
                    <a:pt x="1280160" y="640081"/>
                  </a:cubicBezTo>
                  <a:cubicBezTo>
                    <a:pt x="1280160" y="772646"/>
                    <a:pt x="1239861" y="895799"/>
                    <a:pt x="1170845" y="997957"/>
                  </a:cubicBezTo>
                  <a:lnTo>
                    <a:pt x="1122033" y="1057117"/>
                  </a:lnTo>
                  <a:lnTo>
                    <a:pt x="1023518" y="975834"/>
                  </a:lnTo>
                  <a:cubicBezTo>
                    <a:pt x="914063" y="901888"/>
                    <a:pt x="782114" y="858710"/>
                    <a:pt x="640080" y="858710"/>
                  </a:cubicBezTo>
                  <a:cubicBezTo>
                    <a:pt x="498046" y="858710"/>
                    <a:pt x="366097" y="901888"/>
                    <a:pt x="256643" y="975834"/>
                  </a:cubicBezTo>
                  <a:lnTo>
                    <a:pt x="158127" y="1057117"/>
                  </a:lnTo>
                  <a:lnTo>
                    <a:pt x="109316" y="997957"/>
                  </a:lnTo>
                  <a:cubicBezTo>
                    <a:pt x="40300" y="895799"/>
                    <a:pt x="0" y="772646"/>
                    <a:pt x="0" y="640081"/>
                  </a:cubicBezTo>
                  <a:cubicBezTo>
                    <a:pt x="0" y="286574"/>
                    <a:pt x="286574" y="0"/>
                    <a:pt x="64008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18">
            <a:extLst>
              <a:ext uri="{FF2B5EF4-FFF2-40B4-BE49-F238E27FC236}">
                <a16:creationId xmlns:a16="http://schemas.microsoft.com/office/drawing/2014/main" id="{536A3349-A5D1-49E5-A104-99B65E3F3C8E}"/>
              </a:ext>
            </a:extLst>
          </p:cNvPr>
          <p:cNvSpPr/>
          <p:nvPr/>
        </p:nvSpPr>
        <p:spPr>
          <a:xfrm>
            <a:off x="4172748" y="3293723"/>
            <a:ext cx="1018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Text 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211F614-96F3-4C25-A82B-B9B8956852D6}"/>
              </a:ext>
            </a:extLst>
          </p:cNvPr>
          <p:cNvGrpSpPr/>
          <p:nvPr/>
        </p:nvGrpSpPr>
        <p:grpSpPr>
          <a:xfrm>
            <a:off x="6481364" y="1875239"/>
            <a:ext cx="1909984" cy="1909984"/>
            <a:chOff x="5452216" y="2204816"/>
            <a:chExt cx="1371600" cy="1371600"/>
          </a:xfrm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89495836-329D-4916-A4D9-1687A9FCEC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2216" y="2204816"/>
              <a:ext cx="1371600" cy="137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70CBD870-416B-4F70-BC00-D31FB476C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7937" y="2250535"/>
              <a:ext cx="1280160" cy="1057117"/>
            </a:xfrm>
            <a:custGeom>
              <a:avLst/>
              <a:gdLst>
                <a:gd name="connsiteX0" fmla="*/ 640080 w 1280160"/>
                <a:gd name="connsiteY0" fmla="*/ 0 h 1057117"/>
                <a:gd name="connsiteX1" fmla="*/ 1280160 w 1280160"/>
                <a:gd name="connsiteY1" fmla="*/ 640081 h 1057117"/>
                <a:gd name="connsiteX2" fmla="*/ 1170845 w 1280160"/>
                <a:gd name="connsiteY2" fmla="*/ 997957 h 1057117"/>
                <a:gd name="connsiteX3" fmla="*/ 1122033 w 1280160"/>
                <a:gd name="connsiteY3" fmla="*/ 1057117 h 1057117"/>
                <a:gd name="connsiteX4" fmla="*/ 1023518 w 1280160"/>
                <a:gd name="connsiteY4" fmla="*/ 975834 h 1057117"/>
                <a:gd name="connsiteX5" fmla="*/ 640080 w 1280160"/>
                <a:gd name="connsiteY5" fmla="*/ 858710 h 1057117"/>
                <a:gd name="connsiteX6" fmla="*/ 256643 w 1280160"/>
                <a:gd name="connsiteY6" fmla="*/ 975834 h 1057117"/>
                <a:gd name="connsiteX7" fmla="*/ 158127 w 1280160"/>
                <a:gd name="connsiteY7" fmla="*/ 1057117 h 1057117"/>
                <a:gd name="connsiteX8" fmla="*/ 109316 w 1280160"/>
                <a:gd name="connsiteY8" fmla="*/ 997957 h 1057117"/>
                <a:gd name="connsiteX9" fmla="*/ 0 w 1280160"/>
                <a:gd name="connsiteY9" fmla="*/ 640081 h 1057117"/>
                <a:gd name="connsiteX10" fmla="*/ 640080 w 1280160"/>
                <a:gd name="connsiteY10" fmla="*/ 0 h 105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160" h="1057117">
                  <a:moveTo>
                    <a:pt x="640080" y="0"/>
                  </a:moveTo>
                  <a:cubicBezTo>
                    <a:pt x="993586" y="0"/>
                    <a:pt x="1280160" y="286574"/>
                    <a:pt x="1280160" y="640081"/>
                  </a:cubicBezTo>
                  <a:cubicBezTo>
                    <a:pt x="1280160" y="772646"/>
                    <a:pt x="1239861" y="895799"/>
                    <a:pt x="1170845" y="997957"/>
                  </a:cubicBezTo>
                  <a:lnTo>
                    <a:pt x="1122033" y="1057117"/>
                  </a:lnTo>
                  <a:lnTo>
                    <a:pt x="1023518" y="975834"/>
                  </a:lnTo>
                  <a:cubicBezTo>
                    <a:pt x="914063" y="901888"/>
                    <a:pt x="782114" y="858710"/>
                    <a:pt x="640080" y="858710"/>
                  </a:cubicBezTo>
                  <a:cubicBezTo>
                    <a:pt x="498046" y="858710"/>
                    <a:pt x="366097" y="901888"/>
                    <a:pt x="256643" y="975834"/>
                  </a:cubicBezTo>
                  <a:lnTo>
                    <a:pt x="158127" y="1057117"/>
                  </a:lnTo>
                  <a:lnTo>
                    <a:pt x="109316" y="997957"/>
                  </a:lnTo>
                  <a:cubicBezTo>
                    <a:pt x="40300" y="895799"/>
                    <a:pt x="0" y="772646"/>
                    <a:pt x="0" y="640081"/>
                  </a:cubicBezTo>
                  <a:cubicBezTo>
                    <a:pt x="0" y="286574"/>
                    <a:pt x="286574" y="0"/>
                    <a:pt x="64008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9">
            <a:extLst>
              <a:ext uri="{FF2B5EF4-FFF2-40B4-BE49-F238E27FC236}">
                <a16:creationId xmlns:a16="http://schemas.microsoft.com/office/drawing/2014/main" id="{4C2BE247-0FCE-4750-A46F-97FB5F10BFE2}"/>
              </a:ext>
            </a:extLst>
          </p:cNvPr>
          <p:cNvSpPr/>
          <p:nvPr/>
        </p:nvSpPr>
        <p:spPr>
          <a:xfrm>
            <a:off x="6926867" y="3293723"/>
            <a:ext cx="1018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Text 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7589316F-50D5-4381-84A0-DD7B6707CD64}"/>
              </a:ext>
            </a:extLst>
          </p:cNvPr>
          <p:cNvGrpSpPr/>
          <p:nvPr/>
        </p:nvGrpSpPr>
        <p:grpSpPr>
          <a:xfrm>
            <a:off x="9235484" y="1867258"/>
            <a:ext cx="1909984" cy="1909984"/>
            <a:chOff x="5452216" y="2204816"/>
            <a:chExt cx="1371600" cy="1371600"/>
          </a:xfrm>
        </p:grpSpPr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DA1A5F30-D63E-4B67-9882-F6BADFBA72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2216" y="2204816"/>
              <a:ext cx="1371600" cy="137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7EB83A78-4658-4622-9895-9A88C9239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7937" y="2250535"/>
              <a:ext cx="1280160" cy="1057117"/>
            </a:xfrm>
            <a:custGeom>
              <a:avLst/>
              <a:gdLst>
                <a:gd name="connsiteX0" fmla="*/ 640080 w 1280160"/>
                <a:gd name="connsiteY0" fmla="*/ 0 h 1057117"/>
                <a:gd name="connsiteX1" fmla="*/ 1280160 w 1280160"/>
                <a:gd name="connsiteY1" fmla="*/ 640081 h 1057117"/>
                <a:gd name="connsiteX2" fmla="*/ 1170845 w 1280160"/>
                <a:gd name="connsiteY2" fmla="*/ 997957 h 1057117"/>
                <a:gd name="connsiteX3" fmla="*/ 1122033 w 1280160"/>
                <a:gd name="connsiteY3" fmla="*/ 1057117 h 1057117"/>
                <a:gd name="connsiteX4" fmla="*/ 1023518 w 1280160"/>
                <a:gd name="connsiteY4" fmla="*/ 975834 h 1057117"/>
                <a:gd name="connsiteX5" fmla="*/ 640080 w 1280160"/>
                <a:gd name="connsiteY5" fmla="*/ 858710 h 1057117"/>
                <a:gd name="connsiteX6" fmla="*/ 256643 w 1280160"/>
                <a:gd name="connsiteY6" fmla="*/ 975834 h 1057117"/>
                <a:gd name="connsiteX7" fmla="*/ 158127 w 1280160"/>
                <a:gd name="connsiteY7" fmla="*/ 1057117 h 1057117"/>
                <a:gd name="connsiteX8" fmla="*/ 109316 w 1280160"/>
                <a:gd name="connsiteY8" fmla="*/ 997957 h 1057117"/>
                <a:gd name="connsiteX9" fmla="*/ 0 w 1280160"/>
                <a:gd name="connsiteY9" fmla="*/ 640081 h 1057117"/>
                <a:gd name="connsiteX10" fmla="*/ 640080 w 1280160"/>
                <a:gd name="connsiteY10" fmla="*/ 0 h 105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160" h="1057117">
                  <a:moveTo>
                    <a:pt x="640080" y="0"/>
                  </a:moveTo>
                  <a:cubicBezTo>
                    <a:pt x="993586" y="0"/>
                    <a:pt x="1280160" y="286574"/>
                    <a:pt x="1280160" y="640081"/>
                  </a:cubicBezTo>
                  <a:cubicBezTo>
                    <a:pt x="1280160" y="772646"/>
                    <a:pt x="1239861" y="895799"/>
                    <a:pt x="1170845" y="997957"/>
                  </a:cubicBezTo>
                  <a:lnTo>
                    <a:pt x="1122033" y="1057117"/>
                  </a:lnTo>
                  <a:lnTo>
                    <a:pt x="1023518" y="975834"/>
                  </a:lnTo>
                  <a:cubicBezTo>
                    <a:pt x="914063" y="901888"/>
                    <a:pt x="782114" y="858710"/>
                    <a:pt x="640080" y="858710"/>
                  </a:cubicBezTo>
                  <a:cubicBezTo>
                    <a:pt x="498046" y="858710"/>
                    <a:pt x="366097" y="901888"/>
                    <a:pt x="256643" y="975834"/>
                  </a:cubicBezTo>
                  <a:lnTo>
                    <a:pt x="158127" y="1057117"/>
                  </a:lnTo>
                  <a:lnTo>
                    <a:pt x="109316" y="997957"/>
                  </a:lnTo>
                  <a:cubicBezTo>
                    <a:pt x="40300" y="895799"/>
                    <a:pt x="0" y="772646"/>
                    <a:pt x="0" y="640081"/>
                  </a:cubicBezTo>
                  <a:cubicBezTo>
                    <a:pt x="0" y="286574"/>
                    <a:pt x="286574" y="0"/>
                    <a:pt x="64008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20">
            <a:extLst>
              <a:ext uri="{FF2B5EF4-FFF2-40B4-BE49-F238E27FC236}">
                <a16:creationId xmlns:a16="http://schemas.microsoft.com/office/drawing/2014/main" id="{AF76D86F-C6CE-4E16-B32F-8068E7C30E78}"/>
              </a:ext>
            </a:extLst>
          </p:cNvPr>
          <p:cNvSpPr/>
          <p:nvPr/>
        </p:nvSpPr>
        <p:spPr>
          <a:xfrm>
            <a:off x="9680987" y="3285742"/>
            <a:ext cx="1018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Text 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28AFBC38-9811-4357-9963-1647A99AB30F}"/>
              </a:ext>
            </a:extLst>
          </p:cNvPr>
          <p:cNvSpPr>
            <a:spLocks noChangeAspect="1"/>
          </p:cNvSpPr>
          <p:nvPr/>
        </p:nvSpPr>
        <p:spPr>
          <a:xfrm>
            <a:off x="1046241" y="1867257"/>
            <a:ext cx="1909984" cy="19099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5">
            <a:extLst>
              <a:ext uri="{FF2B5EF4-FFF2-40B4-BE49-F238E27FC236}">
                <a16:creationId xmlns:a16="http://schemas.microsoft.com/office/drawing/2014/main" id="{0CB9CA25-8A8C-4F1C-9F52-7DD64102926B}"/>
              </a:ext>
            </a:extLst>
          </p:cNvPr>
          <p:cNvSpPr>
            <a:spLocks noChangeAspect="1"/>
          </p:cNvSpPr>
          <p:nvPr/>
        </p:nvSpPr>
        <p:spPr>
          <a:xfrm>
            <a:off x="1109907" y="1930923"/>
            <a:ext cx="1782652" cy="1472059"/>
          </a:xfrm>
          <a:custGeom>
            <a:avLst/>
            <a:gdLst>
              <a:gd name="connsiteX0" fmla="*/ 640080 w 1280160"/>
              <a:gd name="connsiteY0" fmla="*/ 0 h 1057117"/>
              <a:gd name="connsiteX1" fmla="*/ 1280160 w 1280160"/>
              <a:gd name="connsiteY1" fmla="*/ 640081 h 1057117"/>
              <a:gd name="connsiteX2" fmla="*/ 1170845 w 1280160"/>
              <a:gd name="connsiteY2" fmla="*/ 997957 h 1057117"/>
              <a:gd name="connsiteX3" fmla="*/ 1122033 w 1280160"/>
              <a:gd name="connsiteY3" fmla="*/ 1057117 h 1057117"/>
              <a:gd name="connsiteX4" fmla="*/ 1023518 w 1280160"/>
              <a:gd name="connsiteY4" fmla="*/ 975834 h 1057117"/>
              <a:gd name="connsiteX5" fmla="*/ 640080 w 1280160"/>
              <a:gd name="connsiteY5" fmla="*/ 858710 h 1057117"/>
              <a:gd name="connsiteX6" fmla="*/ 256643 w 1280160"/>
              <a:gd name="connsiteY6" fmla="*/ 975834 h 1057117"/>
              <a:gd name="connsiteX7" fmla="*/ 158127 w 1280160"/>
              <a:gd name="connsiteY7" fmla="*/ 1057117 h 1057117"/>
              <a:gd name="connsiteX8" fmla="*/ 109316 w 1280160"/>
              <a:gd name="connsiteY8" fmla="*/ 997957 h 1057117"/>
              <a:gd name="connsiteX9" fmla="*/ 0 w 1280160"/>
              <a:gd name="connsiteY9" fmla="*/ 640081 h 1057117"/>
              <a:gd name="connsiteX10" fmla="*/ 640080 w 1280160"/>
              <a:gd name="connsiteY10" fmla="*/ 0 h 105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0160" h="1057117">
                <a:moveTo>
                  <a:pt x="640080" y="0"/>
                </a:moveTo>
                <a:cubicBezTo>
                  <a:pt x="993586" y="0"/>
                  <a:pt x="1280160" y="286574"/>
                  <a:pt x="1280160" y="640081"/>
                </a:cubicBezTo>
                <a:cubicBezTo>
                  <a:pt x="1280160" y="772646"/>
                  <a:pt x="1239861" y="895799"/>
                  <a:pt x="1170845" y="997957"/>
                </a:cubicBezTo>
                <a:lnTo>
                  <a:pt x="1122033" y="1057117"/>
                </a:lnTo>
                <a:lnTo>
                  <a:pt x="1023518" y="975834"/>
                </a:lnTo>
                <a:cubicBezTo>
                  <a:pt x="914063" y="901888"/>
                  <a:pt x="782114" y="858710"/>
                  <a:pt x="640080" y="858710"/>
                </a:cubicBezTo>
                <a:cubicBezTo>
                  <a:pt x="498046" y="858710"/>
                  <a:pt x="366097" y="901888"/>
                  <a:pt x="256643" y="975834"/>
                </a:cubicBezTo>
                <a:lnTo>
                  <a:pt x="158127" y="1057117"/>
                </a:lnTo>
                <a:lnTo>
                  <a:pt x="109316" y="997957"/>
                </a:lnTo>
                <a:cubicBezTo>
                  <a:pt x="40300" y="895799"/>
                  <a:pt x="0" y="772646"/>
                  <a:pt x="0" y="640081"/>
                </a:cubicBezTo>
                <a:cubicBezTo>
                  <a:pt x="0" y="286574"/>
                  <a:pt x="286574" y="0"/>
                  <a:pt x="640080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3E5D0F66-255C-486F-A8CF-C4A8B15DE48E}"/>
              </a:ext>
            </a:extLst>
          </p:cNvPr>
          <p:cNvSpPr/>
          <p:nvPr/>
        </p:nvSpPr>
        <p:spPr>
          <a:xfrm>
            <a:off x="1491742" y="3285742"/>
            <a:ext cx="1018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Text A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2128F-A24C-494B-A879-AE5643F8CD7D}"/>
              </a:ext>
            </a:extLst>
          </p:cNvPr>
          <p:cNvSpPr txBox="1"/>
          <p:nvPr/>
        </p:nvSpPr>
        <p:spPr>
          <a:xfrm>
            <a:off x="1392523" y="2528452"/>
            <a:ext cx="1250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复习方向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31">
            <a:extLst>
              <a:ext uri="{FF2B5EF4-FFF2-40B4-BE49-F238E27FC236}">
                <a16:creationId xmlns:a16="http://schemas.microsoft.com/office/drawing/2014/main" id="{4BA0CB39-1E48-4B52-B4FE-AD696AEC9B01}"/>
              </a:ext>
            </a:extLst>
          </p:cNvPr>
          <p:cNvGrpSpPr/>
          <p:nvPr/>
        </p:nvGrpSpPr>
        <p:grpSpPr>
          <a:xfrm>
            <a:off x="753783" y="4200048"/>
            <a:ext cx="2775997" cy="1682037"/>
            <a:chOff x="735885" y="4182956"/>
            <a:chExt cx="2775997" cy="1682037"/>
          </a:xfrm>
        </p:grpSpPr>
        <p:grpSp>
          <p:nvGrpSpPr>
            <p:cNvPr id="28" name="Group 25">
              <a:extLst>
                <a:ext uri="{FF2B5EF4-FFF2-40B4-BE49-F238E27FC236}">
                  <a16:creationId xmlns:a16="http://schemas.microsoft.com/office/drawing/2014/main" id="{D7BDDC59-7ECE-4902-A73E-48A1C11AC104}"/>
                </a:ext>
              </a:extLst>
            </p:cNvPr>
            <p:cNvGrpSpPr/>
            <p:nvPr/>
          </p:nvGrpSpPr>
          <p:grpSpPr>
            <a:xfrm>
              <a:off x="735885" y="4881764"/>
              <a:ext cx="2775997" cy="983229"/>
              <a:chOff x="666629" y="5061567"/>
              <a:chExt cx="2775997" cy="98322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AD8524-8344-41E0-A813-63967D8BFA49}"/>
                  </a:ext>
                </a:extLst>
              </p:cNvPr>
              <p:cNvSpPr txBox="1"/>
              <p:nvPr/>
            </p:nvSpPr>
            <p:spPr>
              <a:xfrm>
                <a:off x="666630" y="5061567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数学分析、概率论、高等代数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81049-3DBC-4D18-A343-521AA8EC1314}"/>
                  </a:ext>
                </a:extLst>
              </p:cNvPr>
              <p:cNvSpPr txBox="1"/>
              <p:nvPr/>
            </p:nvSpPr>
            <p:spPr>
              <a:xfrm>
                <a:off x="666630" y="5309288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数值原理、统计分析等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FEE22C-2520-4A2F-831D-E49A53C1A912}"/>
                  </a:ext>
                </a:extLst>
              </p:cNvPr>
              <p:cNvSpPr txBox="1"/>
              <p:nvPr/>
            </p:nvSpPr>
            <p:spPr>
              <a:xfrm>
                <a:off x="666629" y="5804730"/>
                <a:ext cx="2775997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b="1" dirty="0">
                    <a:cs typeface="Arial" pitchFamily="34" charset="0"/>
                  </a:rPr>
                  <a:t>计算机网络、操作系统、数据库等</a:t>
                </a:r>
                <a:endParaRPr lang="en-US" altLang="ko-KR" sz="1200" b="1" dirty="0"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5D2EE5-1360-44C4-8CB1-0D359478335D}"/>
                  </a:ext>
                </a:extLst>
              </p:cNvPr>
              <p:cNvSpPr txBox="1"/>
              <p:nvPr/>
            </p:nvSpPr>
            <p:spPr>
              <a:xfrm>
                <a:off x="666630" y="5557009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离散数学、数据结构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1D5390-3B0D-42CF-8458-3E7BA3FD041F}"/>
                </a:ext>
              </a:extLst>
            </p:cNvPr>
            <p:cNvSpPr txBox="1"/>
            <p:nvPr/>
          </p:nvSpPr>
          <p:spPr>
            <a:xfrm>
              <a:off x="735886" y="4182956"/>
              <a:ext cx="2495478" cy="510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b="1" dirty="0">
                  <a:cs typeface="Arial" pitchFamily="34" charset="0"/>
                </a:rPr>
                <a:t>依照保研定位复习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34" name="Group 37">
            <a:extLst>
              <a:ext uri="{FF2B5EF4-FFF2-40B4-BE49-F238E27FC236}">
                <a16:creationId xmlns:a16="http://schemas.microsoft.com/office/drawing/2014/main" id="{CFB90F9E-BB1B-419E-8284-51CE6F169427}"/>
              </a:ext>
            </a:extLst>
          </p:cNvPr>
          <p:cNvGrpSpPr/>
          <p:nvPr/>
        </p:nvGrpSpPr>
        <p:grpSpPr>
          <a:xfrm>
            <a:off x="8943099" y="4205338"/>
            <a:ext cx="2495479" cy="1682037"/>
            <a:chOff x="735886" y="4182956"/>
            <a:chExt cx="2495479" cy="1682037"/>
          </a:xfrm>
        </p:grpSpPr>
        <p:grpSp>
          <p:nvGrpSpPr>
            <p:cNvPr id="35" name="Group 38">
              <a:extLst>
                <a:ext uri="{FF2B5EF4-FFF2-40B4-BE49-F238E27FC236}">
                  <a16:creationId xmlns:a16="http://schemas.microsoft.com/office/drawing/2014/main" id="{34143E6B-010F-42AE-9D6B-CB466B8BE386}"/>
                </a:ext>
              </a:extLst>
            </p:cNvPr>
            <p:cNvGrpSpPr/>
            <p:nvPr/>
          </p:nvGrpSpPr>
          <p:grpSpPr>
            <a:xfrm>
              <a:off x="735886" y="4881764"/>
              <a:ext cx="2495479" cy="983229"/>
              <a:chOff x="666630" y="5061567"/>
              <a:chExt cx="2495479" cy="98322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BCA4A-BC24-42C3-893C-52C0D9EC31FD}"/>
                  </a:ext>
                </a:extLst>
              </p:cNvPr>
              <p:cNvSpPr txBox="1"/>
              <p:nvPr/>
            </p:nvSpPr>
            <p:spPr>
              <a:xfrm>
                <a:off x="666630" y="5061567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中英文</a:t>
                </a:r>
                <a:r>
                  <a:rPr lang="en-US" altLang="zh-CN" sz="1200" dirty="0">
                    <a:cs typeface="Arial" pitchFamily="34" charset="0"/>
                  </a:rPr>
                  <a:t>cv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00D148-8F2D-4F22-9A6F-212567DCEBA3}"/>
                  </a:ext>
                </a:extLst>
              </p:cNvPr>
              <p:cNvSpPr txBox="1"/>
              <p:nvPr/>
            </p:nvSpPr>
            <p:spPr>
              <a:xfrm>
                <a:off x="666630" y="5309288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各个字数版本的自我陈述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31D9D3-D516-4FAF-9302-8A1AB9938397}"/>
                  </a:ext>
                </a:extLst>
              </p:cNvPr>
              <p:cNvSpPr txBox="1"/>
              <p:nvPr/>
            </p:nvSpPr>
            <p:spPr>
              <a:xfrm>
                <a:off x="666630" y="5804730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CB84C0-4A46-44EB-9CDA-24C5A6A9598E}"/>
                  </a:ext>
                </a:extLst>
              </p:cNvPr>
              <p:cNvSpPr txBox="1"/>
              <p:nvPr/>
            </p:nvSpPr>
            <p:spPr>
              <a:xfrm>
                <a:off x="666630" y="5557009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老师邮箱的位置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3F6CF-24A1-4029-A097-627691531AA3}"/>
                </a:ext>
              </a:extLst>
            </p:cNvPr>
            <p:cNvSpPr txBox="1"/>
            <p:nvPr/>
          </p:nvSpPr>
          <p:spPr>
            <a:xfrm>
              <a:off x="735886" y="4182956"/>
              <a:ext cx="2495478" cy="510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b="1" dirty="0">
                  <a:cs typeface="Arial" pitchFamily="34" charset="0"/>
                </a:rPr>
                <a:t>注意事项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41" name="Group 44">
            <a:extLst>
              <a:ext uri="{FF2B5EF4-FFF2-40B4-BE49-F238E27FC236}">
                <a16:creationId xmlns:a16="http://schemas.microsoft.com/office/drawing/2014/main" id="{6DE3CD72-D193-41F6-8F04-00979DEE7C2F}"/>
              </a:ext>
            </a:extLst>
          </p:cNvPr>
          <p:cNvGrpSpPr/>
          <p:nvPr/>
        </p:nvGrpSpPr>
        <p:grpSpPr>
          <a:xfrm>
            <a:off x="3441290" y="4200048"/>
            <a:ext cx="2495479" cy="1682037"/>
            <a:chOff x="735886" y="4182956"/>
            <a:chExt cx="2495479" cy="1682037"/>
          </a:xfrm>
        </p:grpSpPr>
        <p:grpSp>
          <p:nvGrpSpPr>
            <p:cNvPr id="42" name="Group 45">
              <a:extLst>
                <a:ext uri="{FF2B5EF4-FFF2-40B4-BE49-F238E27FC236}">
                  <a16:creationId xmlns:a16="http://schemas.microsoft.com/office/drawing/2014/main" id="{22E971A3-3240-4E84-8876-643A322C22EC}"/>
                </a:ext>
              </a:extLst>
            </p:cNvPr>
            <p:cNvGrpSpPr/>
            <p:nvPr/>
          </p:nvGrpSpPr>
          <p:grpSpPr>
            <a:xfrm>
              <a:off x="735886" y="4881764"/>
              <a:ext cx="2495479" cy="983229"/>
              <a:chOff x="666630" y="5061567"/>
              <a:chExt cx="2495479" cy="98322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954613C-1839-4C79-BEB5-1C2953CCB0E1}"/>
                  </a:ext>
                </a:extLst>
              </p:cNvPr>
              <p:cNvSpPr txBox="1"/>
              <p:nvPr/>
            </p:nvSpPr>
            <p:spPr>
              <a:xfrm>
                <a:off x="666630" y="5061567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学分绩、各科成绩、进步情况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90E523-24B5-450B-A738-928514BFA8C3}"/>
                  </a:ext>
                </a:extLst>
              </p:cNvPr>
              <p:cNvSpPr txBox="1"/>
              <p:nvPr/>
            </p:nvSpPr>
            <p:spPr>
              <a:xfrm>
                <a:off x="666630" y="5309288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竞赛奖项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80E909-BE9E-4068-B59A-34D48E38BC21}"/>
                  </a:ext>
                </a:extLst>
              </p:cNvPr>
              <p:cNvSpPr txBox="1"/>
              <p:nvPr/>
            </p:nvSpPr>
            <p:spPr>
              <a:xfrm>
                <a:off x="666630" y="5804730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科研经历与实习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AE32A8-EE61-4F99-9AAD-C17C65C3DCEE}"/>
                  </a:ext>
                </a:extLst>
              </p:cNvPr>
              <p:cNvSpPr txBox="1"/>
              <p:nvPr/>
            </p:nvSpPr>
            <p:spPr>
              <a:xfrm>
                <a:off x="666630" y="5557009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1200" dirty="0">
                    <a:cs typeface="Arial" pitchFamily="34" charset="0"/>
                  </a:rPr>
                  <a:t>奖学金、优秀学生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FC9665-873C-4D94-98C0-954FC97C9116}"/>
                </a:ext>
              </a:extLst>
            </p:cNvPr>
            <p:cNvSpPr txBox="1"/>
            <p:nvPr/>
          </p:nvSpPr>
          <p:spPr>
            <a:xfrm>
              <a:off x="735886" y="4182956"/>
              <a:ext cx="2495478" cy="510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b="1" dirty="0">
                  <a:cs typeface="Arial" pitchFamily="34" charset="0"/>
                </a:rPr>
                <a:t>突出特长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48" name="Group 51">
            <a:extLst>
              <a:ext uri="{FF2B5EF4-FFF2-40B4-BE49-F238E27FC236}">
                <a16:creationId xmlns:a16="http://schemas.microsoft.com/office/drawing/2014/main" id="{0F320A51-04AC-4BE5-B16F-4D9FF6184131}"/>
              </a:ext>
            </a:extLst>
          </p:cNvPr>
          <p:cNvGrpSpPr/>
          <p:nvPr/>
        </p:nvGrpSpPr>
        <p:grpSpPr>
          <a:xfrm>
            <a:off x="6213086" y="4200048"/>
            <a:ext cx="2495479" cy="1682037"/>
            <a:chOff x="735886" y="4182956"/>
            <a:chExt cx="2495479" cy="1682037"/>
          </a:xfrm>
        </p:grpSpPr>
        <p:grpSp>
          <p:nvGrpSpPr>
            <p:cNvPr id="49" name="Group 52">
              <a:extLst>
                <a:ext uri="{FF2B5EF4-FFF2-40B4-BE49-F238E27FC236}">
                  <a16:creationId xmlns:a16="http://schemas.microsoft.com/office/drawing/2014/main" id="{F6209188-08B4-4000-B21B-67ED1ADCF0A1}"/>
                </a:ext>
              </a:extLst>
            </p:cNvPr>
            <p:cNvGrpSpPr/>
            <p:nvPr/>
          </p:nvGrpSpPr>
          <p:grpSpPr>
            <a:xfrm>
              <a:off x="735886" y="4881764"/>
              <a:ext cx="2495479" cy="983229"/>
              <a:chOff x="666630" y="5061567"/>
              <a:chExt cx="2495479" cy="98322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C0D865-587E-44D6-9961-132B148BA640}"/>
                  </a:ext>
                </a:extLst>
              </p:cNvPr>
              <p:cNvSpPr txBox="1"/>
              <p:nvPr/>
            </p:nvSpPr>
            <p:spPr>
              <a:xfrm>
                <a:off x="666630" y="5061567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200" dirty="0">
                    <a:cs typeface="Arial" pitchFamily="34" charset="0"/>
                  </a:rPr>
                  <a:t>5-6</a:t>
                </a:r>
                <a:r>
                  <a:rPr lang="zh-CN" altLang="en-US" sz="1200" dirty="0">
                    <a:cs typeface="Arial" pitchFamily="34" charset="0"/>
                  </a:rPr>
                  <a:t>月各大高校夏令营通知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4B9121-C58C-4029-BE66-133645C85419}"/>
                  </a:ext>
                </a:extLst>
              </p:cNvPr>
              <p:cNvSpPr txBox="1"/>
              <p:nvPr/>
            </p:nvSpPr>
            <p:spPr>
              <a:xfrm>
                <a:off x="666630" y="5309288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200" dirty="0">
                    <a:cs typeface="Arial" pitchFamily="34" charset="0"/>
                  </a:rPr>
                  <a:t>7</a:t>
                </a:r>
                <a:r>
                  <a:rPr lang="zh-CN" altLang="en-US" sz="1200" dirty="0">
                    <a:cs typeface="Arial" pitchFamily="34" charset="0"/>
                  </a:rPr>
                  <a:t>月开营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BBD4E1-A268-47E9-A133-0982DA4A9B39}"/>
                  </a:ext>
                </a:extLst>
              </p:cNvPr>
              <p:cNvSpPr txBox="1"/>
              <p:nvPr/>
            </p:nvSpPr>
            <p:spPr>
              <a:xfrm>
                <a:off x="666630" y="5804730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200" dirty="0">
                    <a:cs typeface="Arial" pitchFamily="34" charset="0"/>
                  </a:rPr>
                  <a:t>9</a:t>
                </a:r>
                <a:r>
                  <a:rPr lang="zh-CN" altLang="en-US" sz="1200" dirty="0">
                    <a:cs typeface="Arial" pitchFamily="34" charset="0"/>
                  </a:rPr>
                  <a:t>月末结束初步录取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23C0E0-DFD6-4414-ABF8-05BF6C8E01FE}"/>
                  </a:ext>
                </a:extLst>
              </p:cNvPr>
              <p:cNvSpPr txBox="1"/>
              <p:nvPr/>
            </p:nvSpPr>
            <p:spPr>
              <a:xfrm>
                <a:off x="666630" y="5557009"/>
                <a:ext cx="2495479" cy="240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>
                  <a:lnSpc>
                    <a:spcPct val="8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200" dirty="0">
                    <a:cs typeface="Arial" pitchFamily="34" charset="0"/>
                  </a:rPr>
                  <a:t>9</a:t>
                </a:r>
                <a:r>
                  <a:rPr lang="zh-CN" altLang="en-US" sz="1200" dirty="0">
                    <a:cs typeface="Arial" pitchFamily="34" charset="0"/>
                  </a:rPr>
                  <a:t>月初预推免通知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CA5748-E7B3-47B9-9F96-5DE01797107E}"/>
                </a:ext>
              </a:extLst>
            </p:cNvPr>
            <p:cNvSpPr txBox="1"/>
            <p:nvPr/>
          </p:nvSpPr>
          <p:spPr>
            <a:xfrm>
              <a:off x="735886" y="4182956"/>
              <a:ext cx="2495478" cy="510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b="1" dirty="0">
                  <a:cs typeface="Arial" pitchFamily="34" charset="0"/>
                </a:rPr>
                <a:t>掌握重要时间节点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3" name="TextBox 23">
            <a:extLst>
              <a:ext uri="{FF2B5EF4-FFF2-40B4-BE49-F238E27FC236}">
                <a16:creationId xmlns:a16="http://schemas.microsoft.com/office/drawing/2014/main" id="{B44103F8-83C8-99F2-B244-8A0B6C4510A2}"/>
              </a:ext>
            </a:extLst>
          </p:cNvPr>
          <p:cNvSpPr txBox="1"/>
          <p:nvPr/>
        </p:nvSpPr>
        <p:spPr>
          <a:xfrm>
            <a:off x="4056871" y="2530747"/>
            <a:ext cx="1250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简历撰写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F37C7312-1654-0033-B7E6-CB4AE87E8F98}"/>
              </a:ext>
            </a:extLst>
          </p:cNvPr>
          <p:cNvSpPr txBox="1"/>
          <p:nvPr/>
        </p:nvSpPr>
        <p:spPr>
          <a:xfrm>
            <a:off x="6810990" y="2539369"/>
            <a:ext cx="1250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时间线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D866BC05-6C14-4F43-0827-26B9E3D26FD1}"/>
              </a:ext>
            </a:extLst>
          </p:cNvPr>
          <p:cNvSpPr txBox="1"/>
          <p:nvPr/>
        </p:nvSpPr>
        <p:spPr>
          <a:xfrm>
            <a:off x="9565110" y="2436119"/>
            <a:ext cx="125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提交材料与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邮件联系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00714903-59BE-D5BC-AD49-62335CAD133B}"/>
              </a:ext>
            </a:extLst>
          </p:cNvPr>
          <p:cNvSpPr txBox="1"/>
          <p:nvPr/>
        </p:nvSpPr>
        <p:spPr>
          <a:xfrm>
            <a:off x="753493" y="5882085"/>
            <a:ext cx="2891191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cs typeface="Arial" pitchFamily="34" charset="0"/>
              </a:rPr>
              <a:t>在线</a:t>
            </a:r>
            <a:r>
              <a:rPr lang="en-US" altLang="zh-CN" sz="1200" dirty="0">
                <a:cs typeface="Arial" pitchFamily="34" charset="0"/>
              </a:rPr>
              <a:t>OJ</a:t>
            </a:r>
            <a:r>
              <a:rPr lang="zh-CN" altLang="en-US" sz="1200" dirty="0">
                <a:cs typeface="Arial" pitchFamily="34" charset="0"/>
              </a:rPr>
              <a:t>（洛谷、</a:t>
            </a:r>
            <a:r>
              <a:rPr lang="en-US" altLang="zh-CN" sz="1200" dirty="0">
                <a:cs typeface="Arial" pitchFamily="34" charset="0"/>
              </a:rPr>
              <a:t>PAT</a:t>
            </a:r>
            <a:r>
              <a:rPr lang="zh-CN" altLang="en-US" sz="1200" dirty="0">
                <a:cs typeface="Arial" pitchFamily="34" charset="0"/>
              </a:rPr>
              <a:t>、</a:t>
            </a:r>
            <a:r>
              <a:rPr lang="en-US" altLang="zh-CN" sz="1200" dirty="0" err="1">
                <a:cs typeface="Arial" pitchFamily="34" charset="0"/>
              </a:rPr>
              <a:t>LeetCode</a:t>
            </a:r>
            <a:r>
              <a:rPr lang="zh-CN" altLang="en-US" sz="1200" dirty="0">
                <a:cs typeface="Arial" pitchFamily="34" charset="0"/>
              </a:rPr>
              <a:t>）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22" name="TextBox 52">
            <a:extLst>
              <a:ext uri="{FF2B5EF4-FFF2-40B4-BE49-F238E27FC236}">
                <a16:creationId xmlns:a16="http://schemas.microsoft.com/office/drawing/2014/main" id="{820F6B15-6C78-3DA0-D069-14F138391D86}"/>
              </a:ext>
            </a:extLst>
          </p:cNvPr>
          <p:cNvSpPr txBox="1"/>
          <p:nvPr/>
        </p:nvSpPr>
        <p:spPr>
          <a:xfrm>
            <a:off x="6213086" y="5882085"/>
            <a:ext cx="2495479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cs typeface="Arial" pitchFamily="34" charset="0"/>
              </a:rPr>
              <a:t>9.28(9.29)</a:t>
            </a:r>
            <a:r>
              <a:rPr lang="zh-CN" altLang="en-US" sz="1200" dirty="0">
                <a:cs typeface="Arial" pitchFamily="34" charset="0"/>
              </a:rPr>
              <a:t>填报系统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AF32860B-1A95-DD2D-CC8A-1C373D6903AC}"/>
              </a:ext>
            </a:extLst>
          </p:cNvPr>
          <p:cNvSpPr txBox="1"/>
          <p:nvPr/>
        </p:nvSpPr>
        <p:spPr>
          <a:xfrm>
            <a:off x="8942736" y="5634364"/>
            <a:ext cx="2495479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cs typeface="Arial" pitchFamily="34" charset="0"/>
              </a:rPr>
              <a:t>各类奖项证书扫描件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8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时间线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986F3DD-455E-4C90-A058-ED95B247845E}"/>
              </a:ext>
            </a:extLst>
          </p:cNvPr>
          <p:cNvCxnSpPr>
            <a:cxnSpLocks/>
          </p:cNvCxnSpPr>
          <p:nvPr/>
        </p:nvCxnSpPr>
        <p:spPr>
          <a:xfrm>
            <a:off x="0" y="3958275"/>
            <a:ext cx="1256759" cy="407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40">
            <a:extLst>
              <a:ext uri="{FF2B5EF4-FFF2-40B4-BE49-F238E27FC236}">
                <a16:creationId xmlns:a16="http://schemas.microsoft.com/office/drawing/2014/main" id="{2F9A5C66-6763-4B73-BD74-B0B7B0C04991}"/>
              </a:ext>
            </a:extLst>
          </p:cNvPr>
          <p:cNvSpPr/>
          <p:nvPr/>
        </p:nvSpPr>
        <p:spPr>
          <a:xfrm flipV="1">
            <a:off x="10314952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Oval 28">
            <a:extLst>
              <a:ext uri="{FF2B5EF4-FFF2-40B4-BE49-F238E27FC236}">
                <a16:creationId xmlns:a16="http://schemas.microsoft.com/office/drawing/2014/main" id="{83FA14F4-BF5F-4BE3-AF73-F1124BFD3729}"/>
              </a:ext>
            </a:extLst>
          </p:cNvPr>
          <p:cNvSpPr/>
          <p:nvPr/>
        </p:nvSpPr>
        <p:spPr>
          <a:xfrm flipV="1">
            <a:off x="6691676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Oval 16">
            <a:extLst>
              <a:ext uri="{FF2B5EF4-FFF2-40B4-BE49-F238E27FC236}">
                <a16:creationId xmlns:a16="http://schemas.microsoft.com/office/drawing/2014/main" id="{D07A6321-1802-4ABB-A1D3-A56423A21BC5}"/>
              </a:ext>
            </a:extLst>
          </p:cNvPr>
          <p:cNvSpPr/>
          <p:nvPr/>
        </p:nvSpPr>
        <p:spPr>
          <a:xfrm flipV="1">
            <a:off x="3068398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Oval 34">
            <a:extLst>
              <a:ext uri="{FF2B5EF4-FFF2-40B4-BE49-F238E27FC236}">
                <a16:creationId xmlns:a16="http://schemas.microsoft.com/office/drawing/2014/main" id="{8D8A8065-87B8-487B-A898-E54DA2913CA0}"/>
              </a:ext>
            </a:extLst>
          </p:cNvPr>
          <p:cNvSpPr/>
          <p:nvPr/>
        </p:nvSpPr>
        <p:spPr>
          <a:xfrm>
            <a:off x="8503315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Oval 22">
            <a:extLst>
              <a:ext uri="{FF2B5EF4-FFF2-40B4-BE49-F238E27FC236}">
                <a16:creationId xmlns:a16="http://schemas.microsoft.com/office/drawing/2014/main" id="{5C9FCE26-540E-415B-B068-1238ABBDF027}"/>
              </a:ext>
            </a:extLst>
          </p:cNvPr>
          <p:cNvSpPr/>
          <p:nvPr/>
        </p:nvSpPr>
        <p:spPr>
          <a:xfrm>
            <a:off x="4880037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7" name="Oval 5">
            <a:extLst>
              <a:ext uri="{FF2B5EF4-FFF2-40B4-BE49-F238E27FC236}">
                <a16:creationId xmlns:a16="http://schemas.microsoft.com/office/drawing/2014/main" id="{01DAA6A9-AE11-414D-88DA-3F2EFF4A5D7D}"/>
              </a:ext>
            </a:extLst>
          </p:cNvPr>
          <p:cNvSpPr/>
          <p:nvPr/>
        </p:nvSpPr>
        <p:spPr>
          <a:xfrm>
            <a:off x="1256759" y="3536833"/>
            <a:ext cx="851026" cy="851026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8" name="Oval 41">
            <a:extLst>
              <a:ext uri="{FF2B5EF4-FFF2-40B4-BE49-F238E27FC236}">
                <a16:creationId xmlns:a16="http://schemas.microsoft.com/office/drawing/2014/main" id="{C626408B-B3FB-4507-903C-33CB81794EC9}"/>
              </a:ext>
            </a:extLst>
          </p:cNvPr>
          <p:cNvSpPr/>
          <p:nvPr/>
        </p:nvSpPr>
        <p:spPr>
          <a:xfrm flipV="1">
            <a:off x="10380416" y="3961218"/>
            <a:ext cx="720099" cy="7200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8298C623-2D69-4995-8DD4-FF1CE1E6A668}"/>
              </a:ext>
            </a:extLst>
          </p:cNvPr>
          <p:cNvSpPr/>
          <p:nvPr/>
        </p:nvSpPr>
        <p:spPr>
          <a:xfrm>
            <a:off x="10566461" y="4182955"/>
            <a:ext cx="348006" cy="25503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0" name="Oval 29">
            <a:extLst>
              <a:ext uri="{FF2B5EF4-FFF2-40B4-BE49-F238E27FC236}">
                <a16:creationId xmlns:a16="http://schemas.microsoft.com/office/drawing/2014/main" id="{0368F5D7-30E0-480D-85D5-8F7B04CAD2B6}"/>
              </a:ext>
            </a:extLst>
          </p:cNvPr>
          <p:cNvSpPr/>
          <p:nvPr/>
        </p:nvSpPr>
        <p:spPr>
          <a:xfrm flipV="1">
            <a:off x="6757140" y="3961218"/>
            <a:ext cx="720099" cy="7200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1" name="Round Same Side Corner Rectangle 11">
            <a:extLst>
              <a:ext uri="{FF2B5EF4-FFF2-40B4-BE49-F238E27FC236}">
                <a16:creationId xmlns:a16="http://schemas.microsoft.com/office/drawing/2014/main" id="{0DDF0E21-7018-4B7F-84C6-8EBE517A5CB6}"/>
              </a:ext>
            </a:extLst>
          </p:cNvPr>
          <p:cNvSpPr>
            <a:spLocks noChangeAspect="1"/>
          </p:cNvSpPr>
          <p:nvPr/>
        </p:nvSpPr>
        <p:spPr>
          <a:xfrm rot="9900000">
            <a:off x="6973036" y="4211233"/>
            <a:ext cx="334354" cy="283970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2" name="Oval 17">
            <a:extLst>
              <a:ext uri="{FF2B5EF4-FFF2-40B4-BE49-F238E27FC236}">
                <a16:creationId xmlns:a16="http://schemas.microsoft.com/office/drawing/2014/main" id="{83E076C4-99F7-41A5-B486-F57E49FD521C}"/>
              </a:ext>
            </a:extLst>
          </p:cNvPr>
          <p:cNvSpPr/>
          <p:nvPr/>
        </p:nvSpPr>
        <p:spPr>
          <a:xfrm flipV="1">
            <a:off x="3133862" y="3961218"/>
            <a:ext cx="720099" cy="72009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89ED4F12-B7F9-49BE-A42E-E766B90BA171}"/>
              </a:ext>
            </a:extLst>
          </p:cNvPr>
          <p:cNvSpPr/>
          <p:nvPr/>
        </p:nvSpPr>
        <p:spPr>
          <a:xfrm>
            <a:off x="3324241" y="4201487"/>
            <a:ext cx="351338" cy="23090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Oval 35">
            <a:extLst>
              <a:ext uri="{FF2B5EF4-FFF2-40B4-BE49-F238E27FC236}">
                <a16:creationId xmlns:a16="http://schemas.microsoft.com/office/drawing/2014/main" id="{AE6FCC80-3FEA-4F9E-AFA9-961C5C8ECD0F}"/>
              </a:ext>
            </a:extLst>
          </p:cNvPr>
          <p:cNvSpPr/>
          <p:nvPr/>
        </p:nvSpPr>
        <p:spPr>
          <a:xfrm>
            <a:off x="8568779" y="3234828"/>
            <a:ext cx="720099" cy="7200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Block Arc 10">
            <a:extLst>
              <a:ext uri="{FF2B5EF4-FFF2-40B4-BE49-F238E27FC236}">
                <a16:creationId xmlns:a16="http://schemas.microsoft.com/office/drawing/2014/main" id="{82AFE3F6-DE91-41EC-BEBF-88F60F2E84B5}"/>
              </a:ext>
            </a:extLst>
          </p:cNvPr>
          <p:cNvSpPr/>
          <p:nvPr/>
        </p:nvSpPr>
        <p:spPr>
          <a:xfrm>
            <a:off x="8737665" y="3484864"/>
            <a:ext cx="364335" cy="2467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Oval 23">
            <a:extLst>
              <a:ext uri="{FF2B5EF4-FFF2-40B4-BE49-F238E27FC236}">
                <a16:creationId xmlns:a16="http://schemas.microsoft.com/office/drawing/2014/main" id="{39828E73-2C2E-4FAD-931F-E892C8914D16}"/>
              </a:ext>
            </a:extLst>
          </p:cNvPr>
          <p:cNvSpPr/>
          <p:nvPr/>
        </p:nvSpPr>
        <p:spPr>
          <a:xfrm>
            <a:off x="4945501" y="3234828"/>
            <a:ext cx="720099" cy="7200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CFD734A-7862-4CA0-BBE0-6749DFBE5361}"/>
              </a:ext>
            </a:extLst>
          </p:cNvPr>
          <p:cNvSpPr>
            <a:spLocks noChangeAspect="1"/>
          </p:cNvSpPr>
          <p:nvPr/>
        </p:nvSpPr>
        <p:spPr>
          <a:xfrm>
            <a:off x="5140038" y="3455697"/>
            <a:ext cx="334355" cy="26434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Oval 6">
            <a:extLst>
              <a:ext uri="{FF2B5EF4-FFF2-40B4-BE49-F238E27FC236}">
                <a16:creationId xmlns:a16="http://schemas.microsoft.com/office/drawing/2014/main" id="{D8001EDC-C2F6-44DB-AF79-214C66254063}"/>
              </a:ext>
            </a:extLst>
          </p:cNvPr>
          <p:cNvSpPr/>
          <p:nvPr/>
        </p:nvSpPr>
        <p:spPr>
          <a:xfrm>
            <a:off x="1322223" y="3234828"/>
            <a:ext cx="720099" cy="7200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0BA9FE8D-60AF-475E-9AC8-D9A07A2EDE85}"/>
              </a:ext>
            </a:extLst>
          </p:cNvPr>
          <p:cNvSpPr/>
          <p:nvPr/>
        </p:nvSpPr>
        <p:spPr>
          <a:xfrm>
            <a:off x="1484244" y="3405106"/>
            <a:ext cx="375538" cy="30308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80" name="Group 30">
            <a:extLst>
              <a:ext uri="{FF2B5EF4-FFF2-40B4-BE49-F238E27FC236}">
                <a16:creationId xmlns:a16="http://schemas.microsoft.com/office/drawing/2014/main" id="{C4F9DB88-E254-436D-BCD2-AAAB20441013}"/>
              </a:ext>
            </a:extLst>
          </p:cNvPr>
          <p:cNvGrpSpPr/>
          <p:nvPr/>
        </p:nvGrpSpPr>
        <p:grpSpPr>
          <a:xfrm>
            <a:off x="887088" y="4687563"/>
            <a:ext cx="1563024" cy="1881141"/>
            <a:chOff x="862535" y="3526314"/>
            <a:chExt cx="1563024" cy="1881141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8C74299-D1ED-4AE7-9516-0D7E737DB852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复习与准备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224841-5742-418B-B449-47C2C842B8F1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邮件联系老师，争取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寒假实习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准备专业课考试</a:t>
              </a:r>
              <a:endPara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看自己不会的知识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cs typeface="Arial" pitchFamily="34" charset="0"/>
                </a:rPr>
                <a:t>准备初版中英文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cs typeface="Arial" pitchFamily="34" charset="0"/>
                </a:rPr>
                <a:t>CV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DCF6BE83-323C-48A3-BE13-B37B90D0A02A}"/>
              </a:ext>
            </a:extLst>
          </p:cNvPr>
          <p:cNvGrpSpPr/>
          <p:nvPr/>
        </p:nvGrpSpPr>
        <p:grpSpPr>
          <a:xfrm>
            <a:off x="2717871" y="2286522"/>
            <a:ext cx="1714592" cy="1142478"/>
            <a:chOff x="862535" y="3526314"/>
            <a:chExt cx="1714592" cy="114247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CC0F61E-C973-419B-995F-7F6B3F8AA765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联系课题组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49D0E2-4955-4304-810C-E55F1E6FCE9C}"/>
                </a:ext>
              </a:extLst>
            </p:cNvPr>
            <p:cNvSpPr txBox="1"/>
            <p:nvPr/>
          </p:nvSpPr>
          <p:spPr>
            <a:xfrm>
              <a:off x="862535" y="3837795"/>
              <a:ext cx="17145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邮件联系老师，争取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课题组考核</a:t>
              </a: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名额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准备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CV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与自我陈述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复习与在线</a:t>
              </a:r>
              <a:r>
                <a:rPr lang="en-US" altLang="zh-CN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OJ</a:t>
              </a: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练习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B766A416-727F-404A-9461-D8182DA5847E}"/>
              </a:ext>
            </a:extLst>
          </p:cNvPr>
          <p:cNvGrpSpPr/>
          <p:nvPr/>
        </p:nvGrpSpPr>
        <p:grpSpPr>
          <a:xfrm>
            <a:off x="4515834" y="4687563"/>
            <a:ext cx="1563024" cy="1142478"/>
            <a:chOff x="862535" y="3526314"/>
            <a:chExt cx="1563024" cy="114247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74D6629-5578-474D-A5A3-A067DF3D685D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夏令营定位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E97FB1B-252E-4CCA-AADE-4D143E1CC6A1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依靠排名情况合理选择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准备入营材料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复习所需知识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7">
            <a:extLst>
              <a:ext uri="{FF2B5EF4-FFF2-40B4-BE49-F238E27FC236}">
                <a16:creationId xmlns:a16="http://schemas.microsoft.com/office/drawing/2014/main" id="{9A502407-0878-4DB7-8BE5-76968B5EDD10}"/>
              </a:ext>
            </a:extLst>
          </p:cNvPr>
          <p:cNvGrpSpPr/>
          <p:nvPr/>
        </p:nvGrpSpPr>
        <p:grpSpPr>
          <a:xfrm>
            <a:off x="6427253" y="2479098"/>
            <a:ext cx="1563024" cy="1142478"/>
            <a:chOff x="862535" y="3526314"/>
            <a:chExt cx="1563024" cy="11424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95A3A9-B8A1-4865-9519-ACD303B0840A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参加夏令营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48DC0A-494C-4CBF-8E2B-8851E8D52F66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复习所需知识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在线</a:t>
              </a:r>
              <a:r>
                <a:rPr lang="en-US" altLang="zh-CN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OJ</a:t>
              </a:r>
              <a:r>
                <a:rPr lang="zh-CN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练习</a:t>
              </a:r>
              <a:endParaRPr lang="en-US" altLang="zh-CN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面试问题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92" name="Group 51">
            <a:extLst>
              <a:ext uri="{FF2B5EF4-FFF2-40B4-BE49-F238E27FC236}">
                <a16:creationId xmlns:a16="http://schemas.microsoft.com/office/drawing/2014/main" id="{1EBD09FD-D209-4EFE-B2FA-D095883AB62E}"/>
              </a:ext>
            </a:extLst>
          </p:cNvPr>
          <p:cNvGrpSpPr/>
          <p:nvPr/>
        </p:nvGrpSpPr>
        <p:grpSpPr>
          <a:xfrm>
            <a:off x="8144580" y="4687563"/>
            <a:ext cx="1563024" cy="1511810"/>
            <a:chOff x="862535" y="3526314"/>
            <a:chExt cx="1563024" cy="151181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4F252A-770F-4485-99CA-58D6E488555D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参与预推免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E060FA5-7002-446C-852B-906E7DA8DE65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依靠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入营情况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与排名情况合理选择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准备材料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面试问题</a:t>
              </a: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复习所需知识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95" name="Group 51">
            <a:extLst>
              <a:ext uri="{FF2B5EF4-FFF2-40B4-BE49-F238E27FC236}">
                <a16:creationId xmlns:a16="http://schemas.microsoft.com/office/drawing/2014/main" id="{40EC6D98-04C1-4FAE-9D88-45ADFD500FA4}"/>
              </a:ext>
            </a:extLst>
          </p:cNvPr>
          <p:cNvGrpSpPr/>
          <p:nvPr/>
        </p:nvGrpSpPr>
        <p:grpSpPr>
          <a:xfrm>
            <a:off x="9985067" y="2605102"/>
            <a:ext cx="1563024" cy="773146"/>
            <a:chOff x="862535" y="3526314"/>
            <a:chExt cx="1563024" cy="77314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4221D8C-E4BE-44F5-B0EF-8C199ADD34BE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填报系统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00644D-2909-4377-AA81-E005571E05BC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marR="0" lvl="0" indent="-171459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cs typeface="Arial" pitchFamily="34" charset="0"/>
                </a:rPr>
                <a:t>最后的课题组考核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80988C24-F0CC-4403-918F-099962642CD6}"/>
              </a:ext>
            </a:extLst>
          </p:cNvPr>
          <p:cNvSpPr txBox="1"/>
          <p:nvPr/>
        </p:nvSpPr>
        <p:spPr>
          <a:xfrm>
            <a:off x="1266397" y="3974213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2023.10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112D83F-3390-44EA-89BB-2C15D51B78DF}"/>
              </a:ext>
            </a:extLst>
          </p:cNvPr>
          <p:cNvCxnSpPr>
            <a:cxnSpLocks/>
          </p:cNvCxnSpPr>
          <p:nvPr/>
        </p:nvCxnSpPr>
        <p:spPr>
          <a:xfrm>
            <a:off x="2107785" y="3958275"/>
            <a:ext cx="96061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BE1E088-2957-4A99-BCD8-CCE1CEE7E24B}"/>
              </a:ext>
            </a:extLst>
          </p:cNvPr>
          <p:cNvCxnSpPr>
            <a:cxnSpLocks/>
          </p:cNvCxnSpPr>
          <p:nvPr/>
        </p:nvCxnSpPr>
        <p:spPr>
          <a:xfrm>
            <a:off x="3919424" y="3958275"/>
            <a:ext cx="96061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9D23894-1E89-4A67-A680-FCA27F433F85}"/>
              </a:ext>
            </a:extLst>
          </p:cNvPr>
          <p:cNvCxnSpPr>
            <a:cxnSpLocks/>
          </p:cNvCxnSpPr>
          <p:nvPr/>
        </p:nvCxnSpPr>
        <p:spPr>
          <a:xfrm>
            <a:off x="5731063" y="3958275"/>
            <a:ext cx="96061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7A21850E-BAA9-42C6-A5E5-21FCE09AF9C6}"/>
              </a:ext>
            </a:extLst>
          </p:cNvPr>
          <p:cNvCxnSpPr>
            <a:cxnSpLocks/>
          </p:cNvCxnSpPr>
          <p:nvPr/>
        </p:nvCxnSpPr>
        <p:spPr>
          <a:xfrm>
            <a:off x="7542702" y="3958275"/>
            <a:ext cx="96061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F1BF61C-79DF-4CCC-914E-8D29D993DDE0}"/>
              </a:ext>
            </a:extLst>
          </p:cNvPr>
          <p:cNvCxnSpPr>
            <a:cxnSpLocks/>
          </p:cNvCxnSpPr>
          <p:nvPr/>
        </p:nvCxnSpPr>
        <p:spPr>
          <a:xfrm>
            <a:off x="9354341" y="3958275"/>
            <a:ext cx="96061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CF9051D6-ABC1-45BB-8908-3100D156B05D}"/>
              </a:ext>
            </a:extLst>
          </p:cNvPr>
          <p:cNvCxnSpPr>
            <a:cxnSpLocks/>
          </p:cNvCxnSpPr>
          <p:nvPr/>
        </p:nvCxnSpPr>
        <p:spPr>
          <a:xfrm>
            <a:off x="11165978" y="3958275"/>
            <a:ext cx="102602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02">
            <a:extLst>
              <a:ext uri="{FF2B5EF4-FFF2-40B4-BE49-F238E27FC236}">
                <a16:creationId xmlns:a16="http://schemas.microsoft.com/office/drawing/2014/main" id="{5CEA2ADB-CB20-59AA-85F8-A7984155D894}"/>
              </a:ext>
            </a:extLst>
          </p:cNvPr>
          <p:cNvSpPr txBox="1"/>
          <p:nvPr/>
        </p:nvSpPr>
        <p:spPr>
          <a:xfrm>
            <a:off x="3068400" y="3667742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2024.02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02">
            <a:extLst>
              <a:ext uri="{FF2B5EF4-FFF2-40B4-BE49-F238E27FC236}">
                <a16:creationId xmlns:a16="http://schemas.microsoft.com/office/drawing/2014/main" id="{86243777-BB07-DB40-4DA9-DF79CE56B86B}"/>
              </a:ext>
            </a:extLst>
          </p:cNvPr>
          <p:cNvSpPr txBox="1"/>
          <p:nvPr/>
        </p:nvSpPr>
        <p:spPr>
          <a:xfrm>
            <a:off x="4871834" y="3972148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2024.05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102">
            <a:extLst>
              <a:ext uri="{FF2B5EF4-FFF2-40B4-BE49-F238E27FC236}">
                <a16:creationId xmlns:a16="http://schemas.microsoft.com/office/drawing/2014/main" id="{433B212D-4934-7500-842D-34D672D8EF8C}"/>
              </a:ext>
            </a:extLst>
          </p:cNvPr>
          <p:cNvSpPr txBox="1"/>
          <p:nvPr/>
        </p:nvSpPr>
        <p:spPr>
          <a:xfrm>
            <a:off x="6691674" y="3664817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2024.07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102">
            <a:extLst>
              <a:ext uri="{FF2B5EF4-FFF2-40B4-BE49-F238E27FC236}">
                <a16:creationId xmlns:a16="http://schemas.microsoft.com/office/drawing/2014/main" id="{4D44EC22-00D4-8F3D-05E6-0713A026B634}"/>
              </a:ext>
            </a:extLst>
          </p:cNvPr>
          <p:cNvSpPr txBox="1"/>
          <p:nvPr/>
        </p:nvSpPr>
        <p:spPr>
          <a:xfrm>
            <a:off x="8494320" y="3969628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2024.09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3D7266C-3C5F-4B89-5774-2E7FA8E26890}"/>
              </a:ext>
            </a:extLst>
          </p:cNvPr>
          <p:cNvSpPr txBox="1"/>
          <p:nvPr/>
        </p:nvSpPr>
        <p:spPr>
          <a:xfrm>
            <a:off x="7208765" y="1143952"/>
            <a:ext cx="45067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*针对计科相关专业</a:t>
            </a:r>
            <a:endParaRPr lang="ko-KR" altLang="en-US" sz="1600" b="1" dirty="0">
              <a:solidFill>
                <a:schemeClr val="accent3"/>
              </a:solidFill>
              <a:latin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2">
            <a:extLst>
              <a:ext uri="{FF2B5EF4-FFF2-40B4-BE49-F238E27FC236}">
                <a16:creationId xmlns:a16="http://schemas.microsoft.com/office/drawing/2014/main" id="{89950D2C-E513-9CA0-A5DB-C47369F3E86F}"/>
              </a:ext>
            </a:extLst>
          </p:cNvPr>
          <p:cNvSpPr txBox="1"/>
          <p:nvPr/>
        </p:nvSpPr>
        <p:spPr>
          <a:xfrm>
            <a:off x="10314952" y="3667741"/>
            <a:ext cx="85102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2024.09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简历撰写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F67C3D35-2105-E092-BE33-B4DD936C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1" y="1641987"/>
            <a:ext cx="7592958" cy="4121891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04E227BD-1F95-750D-1E29-31ADCB32DD58}"/>
              </a:ext>
            </a:extLst>
          </p:cNvPr>
          <p:cNvSpPr/>
          <p:nvPr/>
        </p:nvSpPr>
        <p:spPr>
          <a:xfrm>
            <a:off x="585018" y="3387213"/>
            <a:ext cx="5614221" cy="41787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7A8197E-A5BF-1C75-B216-301D4D525C53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199239" y="3596149"/>
            <a:ext cx="22368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29F40DD-DA2B-9B61-5D0A-E078233A34D8}"/>
              </a:ext>
            </a:extLst>
          </p:cNvPr>
          <p:cNvSpPr txBox="1"/>
          <p:nvPr/>
        </p:nvSpPr>
        <p:spPr>
          <a:xfrm>
            <a:off x="8436077" y="3180649"/>
            <a:ext cx="313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突出自己考的较好的科目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考官会根据这些科目问问题，需要准备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D6516BB-95B6-BA07-BBCB-937BA87CDE87}"/>
              </a:ext>
            </a:extLst>
          </p:cNvPr>
          <p:cNvSpPr/>
          <p:nvPr/>
        </p:nvSpPr>
        <p:spPr>
          <a:xfrm>
            <a:off x="589934" y="4429433"/>
            <a:ext cx="7457769" cy="74233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CF88EFB-4037-A756-C013-87C4CF0A33D0}"/>
              </a:ext>
            </a:extLst>
          </p:cNvPr>
          <p:cNvCxnSpPr>
            <a:cxnSpLocks/>
          </p:cNvCxnSpPr>
          <p:nvPr/>
        </p:nvCxnSpPr>
        <p:spPr>
          <a:xfrm>
            <a:off x="8047703" y="4800601"/>
            <a:ext cx="6489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751A28B-1C7A-0CC1-DE73-27A1B8BD8174}"/>
              </a:ext>
            </a:extLst>
          </p:cNvPr>
          <p:cNvSpPr txBox="1"/>
          <p:nvPr/>
        </p:nvSpPr>
        <p:spPr>
          <a:xfrm>
            <a:off x="8696632" y="4508212"/>
            <a:ext cx="313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详细写一个主要的竞赛经历即可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如果竞赛较多可以写两个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70800AE-56E2-096C-DF52-06C906311048}"/>
              </a:ext>
            </a:extLst>
          </p:cNvPr>
          <p:cNvCxnSpPr/>
          <p:nvPr/>
        </p:nvCxnSpPr>
        <p:spPr>
          <a:xfrm>
            <a:off x="2861187" y="4252452"/>
            <a:ext cx="11356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4348FC6-758E-3741-FE73-ACCCF6D63198}"/>
              </a:ext>
            </a:extLst>
          </p:cNvPr>
          <p:cNvSpPr txBox="1"/>
          <p:nvPr/>
        </p:nvSpPr>
        <p:spPr>
          <a:xfrm>
            <a:off x="3996813" y="4044920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可点出竞赛含金量</a:t>
            </a:r>
          </a:p>
        </p:txBody>
      </p:sp>
    </p:spTree>
    <p:extLst>
      <p:ext uri="{BB962C8B-B14F-4D97-AF65-F5344CB8AC3E}">
        <p14:creationId xmlns:p14="http://schemas.microsoft.com/office/powerpoint/2010/main" val="260515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D4AC9E-0188-177E-2070-9AD86ED2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1" y="1591384"/>
            <a:ext cx="7715794" cy="446630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简历撰写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4E227BD-1F95-750D-1E29-31ADCB32DD58}"/>
              </a:ext>
            </a:extLst>
          </p:cNvPr>
          <p:cNvSpPr/>
          <p:nvPr/>
        </p:nvSpPr>
        <p:spPr>
          <a:xfrm>
            <a:off x="540845" y="2245285"/>
            <a:ext cx="7506858" cy="75007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7A8197E-A5BF-1C75-B216-301D4D525C53}"/>
              </a:ext>
            </a:extLst>
          </p:cNvPr>
          <p:cNvCxnSpPr>
            <a:cxnSpLocks/>
            <a:stCxn id="60" idx="3"/>
            <a:endCxn id="64" idx="1"/>
          </p:cNvCxnSpPr>
          <p:nvPr/>
        </p:nvCxnSpPr>
        <p:spPr>
          <a:xfrm>
            <a:off x="8047703" y="2620324"/>
            <a:ext cx="3932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29F40DD-DA2B-9B61-5D0A-E078233A34D8}"/>
              </a:ext>
            </a:extLst>
          </p:cNvPr>
          <p:cNvSpPr txBox="1"/>
          <p:nvPr/>
        </p:nvSpPr>
        <p:spPr>
          <a:xfrm>
            <a:off x="8440992" y="2327936"/>
            <a:ext cx="313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详细写一个主要的科研经历即可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如果科研较多可以写两个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D6516BB-95B6-BA07-BBCB-937BA87CDE87}"/>
              </a:ext>
            </a:extLst>
          </p:cNvPr>
          <p:cNvSpPr/>
          <p:nvPr/>
        </p:nvSpPr>
        <p:spPr>
          <a:xfrm>
            <a:off x="540845" y="4340942"/>
            <a:ext cx="7708419" cy="17167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CF88EFB-4037-A756-C013-87C4CF0A33D0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8256638" y="4800600"/>
            <a:ext cx="4399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751A28B-1C7A-0CC1-DE73-27A1B8BD8174}"/>
              </a:ext>
            </a:extLst>
          </p:cNvPr>
          <p:cNvSpPr txBox="1"/>
          <p:nvPr/>
        </p:nvSpPr>
        <p:spPr>
          <a:xfrm>
            <a:off x="8696632" y="4631323"/>
            <a:ext cx="3136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没有可不写</a:t>
            </a:r>
          </a:p>
        </p:txBody>
      </p:sp>
    </p:spTree>
    <p:extLst>
      <p:ext uri="{BB962C8B-B14F-4D97-AF65-F5344CB8AC3E}">
        <p14:creationId xmlns:p14="http://schemas.microsoft.com/office/powerpoint/2010/main" val="346238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EF177B-F9F5-40B5-8C10-B75D0BCE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52" y="1922749"/>
            <a:ext cx="8192096" cy="130873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简历撰写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4E227BD-1F95-750D-1E29-31ADCB32DD58}"/>
              </a:ext>
            </a:extLst>
          </p:cNvPr>
          <p:cNvSpPr/>
          <p:nvPr/>
        </p:nvSpPr>
        <p:spPr>
          <a:xfrm>
            <a:off x="1999952" y="1922749"/>
            <a:ext cx="8192095" cy="13087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7A8197E-A5BF-1C75-B216-301D4D525C53}"/>
              </a:ext>
            </a:extLst>
          </p:cNvPr>
          <p:cNvCxnSpPr>
            <a:cxnSpLocks/>
            <a:stCxn id="60" idx="2"/>
            <a:endCxn id="64" idx="0"/>
          </p:cNvCxnSpPr>
          <p:nvPr/>
        </p:nvCxnSpPr>
        <p:spPr>
          <a:xfrm flipH="1">
            <a:off x="6091996" y="3231485"/>
            <a:ext cx="4004" cy="1269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29F40DD-DA2B-9B61-5D0A-E078233A34D8}"/>
              </a:ext>
            </a:extLst>
          </p:cNvPr>
          <p:cNvSpPr txBox="1"/>
          <p:nvPr/>
        </p:nvSpPr>
        <p:spPr>
          <a:xfrm>
            <a:off x="3393041" y="4500864"/>
            <a:ext cx="5397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写在这一栏里面的知识需要保证会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不是越多越好！</a:t>
            </a:r>
            <a:endParaRPr lang="en-US" altLang="zh-CN" sz="20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面试可能会根据这个提问题</a:t>
            </a:r>
          </a:p>
        </p:txBody>
      </p:sp>
    </p:spTree>
    <p:extLst>
      <p:ext uri="{BB962C8B-B14F-4D97-AF65-F5344CB8AC3E}">
        <p14:creationId xmlns:p14="http://schemas.microsoft.com/office/powerpoint/2010/main" val="171091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简历撰写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C0092-051D-6E33-17D6-CCCB3060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519" y="1774722"/>
            <a:ext cx="7223397" cy="4101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CC4C8B-88E0-7C68-4E1E-1CE73385D674}"/>
              </a:ext>
            </a:extLst>
          </p:cNvPr>
          <p:cNvSpPr txBox="1"/>
          <p:nvPr/>
        </p:nvSpPr>
        <p:spPr>
          <a:xfrm>
            <a:off x="-623435" y="3670038"/>
            <a:ext cx="5397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/>
                </a:solidFill>
                <a:latin typeface="+mj-ea"/>
                <a:ea typeface="+mj-ea"/>
              </a:rPr>
              <a:t>https://www.wondercv.com/</a:t>
            </a:r>
            <a:endParaRPr lang="zh-CN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2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联系方式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2F454-4ADB-7D38-9B8D-FEFE13E17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544" y="1302774"/>
            <a:ext cx="2327976" cy="5043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16B44C-F709-FFF3-B7FE-B44D507B9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80" y="1302774"/>
            <a:ext cx="2327976" cy="50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2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06478" y="3048235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谢谢大家！</a:t>
            </a:r>
            <a:endParaRPr lang="ko-KR" altLang="en-US" sz="6000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915887" y="2576459"/>
            <a:ext cx="28738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400" b="1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分享内容</a:t>
            </a:r>
            <a:endParaRPr lang="ko-KR" altLang="en-US" sz="4400" b="1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cs typeface="Arial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69692F-61F8-4E57-8A7B-48E8CA56841C}"/>
              </a:ext>
            </a:extLst>
          </p:cNvPr>
          <p:cNvGrpSpPr/>
          <p:nvPr/>
        </p:nvGrpSpPr>
        <p:grpSpPr>
          <a:xfrm>
            <a:off x="5084539" y="1369262"/>
            <a:ext cx="1507552" cy="560249"/>
            <a:chOff x="4245273" y="3633491"/>
            <a:chExt cx="1507552" cy="560249"/>
          </a:xfrm>
        </p:grpSpPr>
        <p:pic>
          <p:nvPicPr>
            <p:cNvPr id="5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58D7F717-7010-4B95-82F9-AC8EF6B34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45273" y="3838343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9D7CEB-BAEA-4DBE-8E18-0D13609BA713}"/>
                </a:ext>
              </a:extLst>
            </p:cNvPr>
            <p:cNvSpPr txBox="1"/>
            <p:nvPr/>
          </p:nvSpPr>
          <p:spPr>
            <a:xfrm>
              <a:off x="4655553" y="3633491"/>
              <a:ext cx="686990" cy="418413"/>
            </a:xfrm>
            <a:custGeom>
              <a:avLst/>
              <a:gdLst>
                <a:gd name="connsiteX0" fmla="*/ 602158 w 686990"/>
                <a:gd name="connsiteY0" fmla="*/ 0 h 418413"/>
                <a:gd name="connsiteX1" fmla="*/ 686990 w 686990"/>
                <a:gd name="connsiteY1" fmla="*/ 0 h 418413"/>
                <a:gd name="connsiteX2" fmla="*/ 686990 w 686990"/>
                <a:gd name="connsiteY2" fmla="*/ 418413 h 418413"/>
                <a:gd name="connsiteX3" fmla="*/ 582439 w 686990"/>
                <a:gd name="connsiteY3" fmla="*/ 418413 h 418413"/>
                <a:gd name="connsiteX4" fmla="*/ 582439 w 686990"/>
                <a:gd name="connsiteY4" fmla="*/ 153665 h 418413"/>
                <a:gd name="connsiteX5" fmla="*/ 447377 w 686990"/>
                <a:gd name="connsiteY5" fmla="*/ 232916 h 418413"/>
                <a:gd name="connsiteX6" fmla="*/ 447377 w 686990"/>
                <a:gd name="connsiteY6" fmla="*/ 138038 h 418413"/>
                <a:gd name="connsiteX7" fmla="*/ 536302 w 686990"/>
                <a:gd name="connsiteY7" fmla="*/ 87250 h 418413"/>
                <a:gd name="connsiteX8" fmla="*/ 602158 w 686990"/>
                <a:gd name="connsiteY8" fmla="*/ 0 h 418413"/>
                <a:gd name="connsiteX9" fmla="*/ 177105 w 686990"/>
                <a:gd name="connsiteY9" fmla="*/ 0 h 418413"/>
                <a:gd name="connsiteX10" fmla="*/ 301005 w 686990"/>
                <a:gd name="connsiteY10" fmla="*/ 56554 h 418413"/>
                <a:gd name="connsiteX11" fmla="*/ 354211 w 686990"/>
                <a:gd name="connsiteY11" fmla="*/ 278680 h 418413"/>
                <a:gd name="connsiteX12" fmla="*/ 340817 w 686990"/>
                <a:gd name="connsiteY12" fmla="*/ 411696 h 418413"/>
                <a:gd name="connsiteX13" fmla="*/ 338575 w 686990"/>
                <a:gd name="connsiteY13" fmla="*/ 418413 h 418413"/>
                <a:gd name="connsiteX14" fmla="*/ 232708 w 686990"/>
                <a:gd name="connsiteY14" fmla="*/ 418413 h 418413"/>
                <a:gd name="connsiteX15" fmla="*/ 234032 w 686990"/>
                <a:gd name="connsiteY15" fmla="*/ 414858 h 418413"/>
                <a:gd name="connsiteX16" fmla="*/ 244822 w 686990"/>
                <a:gd name="connsiteY16" fmla="*/ 278680 h 418413"/>
                <a:gd name="connsiteX17" fmla="*/ 235148 w 686990"/>
                <a:gd name="connsiteY17" fmla="*/ 146781 h 418413"/>
                <a:gd name="connsiteX18" fmla="*/ 210778 w 686990"/>
                <a:gd name="connsiteY18" fmla="*/ 98784 h 418413"/>
                <a:gd name="connsiteX19" fmla="*/ 177105 w 686990"/>
                <a:gd name="connsiteY19" fmla="*/ 86692 h 418413"/>
                <a:gd name="connsiteX20" fmla="*/ 143247 w 686990"/>
                <a:gd name="connsiteY20" fmla="*/ 98784 h 418413"/>
                <a:gd name="connsiteX21" fmla="*/ 120178 w 686990"/>
                <a:gd name="connsiteY21" fmla="*/ 142130 h 418413"/>
                <a:gd name="connsiteX22" fmla="*/ 109388 w 686990"/>
                <a:gd name="connsiteY22" fmla="*/ 278680 h 418413"/>
                <a:gd name="connsiteX23" fmla="*/ 119062 w 686990"/>
                <a:gd name="connsiteY23" fmla="*/ 410579 h 418413"/>
                <a:gd name="connsiteX24" fmla="*/ 121925 w 686990"/>
                <a:gd name="connsiteY24" fmla="*/ 418413 h 418413"/>
                <a:gd name="connsiteX25" fmla="*/ 14628 w 686990"/>
                <a:gd name="connsiteY25" fmla="*/ 418413 h 418413"/>
                <a:gd name="connsiteX26" fmla="*/ 12186 w 686990"/>
                <a:gd name="connsiteY26" fmla="*/ 410626 h 418413"/>
                <a:gd name="connsiteX27" fmla="*/ 0 w 686990"/>
                <a:gd name="connsiteY27" fmla="*/ 277564 h 418413"/>
                <a:gd name="connsiteX28" fmla="*/ 53578 w 686990"/>
                <a:gd name="connsiteY28" fmla="*/ 55810 h 418413"/>
                <a:gd name="connsiteX29" fmla="*/ 177105 w 686990"/>
                <a:gd name="connsiteY29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86990" h="418413">
                  <a:moveTo>
                    <a:pt x="602158" y="0"/>
                  </a:moveTo>
                  <a:lnTo>
                    <a:pt x="686990" y="0"/>
                  </a:lnTo>
                  <a:lnTo>
                    <a:pt x="686990" y="418413"/>
                  </a:lnTo>
                  <a:lnTo>
                    <a:pt x="582439" y="418413"/>
                  </a:lnTo>
                  <a:lnTo>
                    <a:pt x="582439" y="153665"/>
                  </a:lnTo>
                  <a:cubicBezTo>
                    <a:pt x="544239" y="189383"/>
                    <a:pt x="499219" y="215800"/>
                    <a:pt x="447377" y="232916"/>
                  </a:cubicBezTo>
                  <a:lnTo>
                    <a:pt x="447377" y="138038"/>
                  </a:lnTo>
                  <a:cubicBezTo>
                    <a:pt x="474662" y="129108"/>
                    <a:pt x="504304" y="112179"/>
                    <a:pt x="536302" y="87250"/>
                  </a:cubicBezTo>
                  <a:cubicBezTo>
                    <a:pt x="568300" y="62321"/>
                    <a:pt x="590252" y="33238"/>
                    <a:pt x="602158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7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4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E58405-6C62-44BF-82DF-BBD0D60509FF}"/>
              </a:ext>
            </a:extLst>
          </p:cNvPr>
          <p:cNvGrpSpPr/>
          <p:nvPr/>
        </p:nvGrpSpPr>
        <p:grpSpPr>
          <a:xfrm>
            <a:off x="7929501" y="1369262"/>
            <a:ext cx="1507552" cy="560250"/>
            <a:chOff x="7229417" y="3633491"/>
            <a:chExt cx="1507552" cy="560250"/>
          </a:xfrm>
        </p:grpSpPr>
        <p:pic>
          <p:nvPicPr>
            <p:cNvPr id="6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64C82430-F4B9-4F55-ADCA-E4E5D7530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229417" y="3838344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E5C8E-88C4-45F6-934B-6CCE1318C3FA}"/>
                </a:ext>
              </a:extLst>
            </p:cNvPr>
            <p:cNvSpPr txBox="1"/>
            <p:nvPr/>
          </p:nvSpPr>
          <p:spPr>
            <a:xfrm>
              <a:off x="7596910" y="3633491"/>
              <a:ext cx="772567" cy="418413"/>
            </a:xfrm>
            <a:custGeom>
              <a:avLst/>
              <a:gdLst>
                <a:gd name="connsiteX0" fmla="*/ 599554 w 772567"/>
                <a:gd name="connsiteY0" fmla="*/ 0 h 418413"/>
                <a:gd name="connsiteX1" fmla="*/ 726430 w 772567"/>
                <a:gd name="connsiteY1" fmla="*/ 43532 h 418413"/>
                <a:gd name="connsiteX2" fmla="*/ 772567 w 772567"/>
                <a:gd name="connsiteY2" fmla="*/ 151804 h 418413"/>
                <a:gd name="connsiteX3" fmla="*/ 759358 w 772567"/>
                <a:gd name="connsiteY3" fmla="*/ 221940 h 418413"/>
                <a:gd name="connsiteX4" fmla="*/ 717500 w 772567"/>
                <a:gd name="connsiteY4" fmla="*/ 291703 h 418413"/>
                <a:gd name="connsiteX5" fmla="*/ 649039 w 772567"/>
                <a:gd name="connsiteY5" fmla="*/ 361280 h 418413"/>
                <a:gd name="connsiteX6" fmla="*/ 608623 w 772567"/>
                <a:gd name="connsiteY6" fmla="*/ 399045 h 418413"/>
                <a:gd name="connsiteX7" fmla="*/ 589455 w 772567"/>
                <a:gd name="connsiteY7" fmla="*/ 418413 h 418413"/>
                <a:gd name="connsiteX8" fmla="*/ 461028 w 772567"/>
                <a:gd name="connsiteY8" fmla="*/ 418413 h 418413"/>
                <a:gd name="connsiteX9" fmla="*/ 486073 w 772567"/>
                <a:gd name="connsiteY9" fmla="*/ 385976 h 418413"/>
                <a:gd name="connsiteX10" fmla="*/ 559370 w 772567"/>
                <a:gd name="connsiteY10" fmla="*/ 312539 h 418413"/>
                <a:gd name="connsiteX11" fmla="*/ 646063 w 772567"/>
                <a:gd name="connsiteY11" fmla="*/ 223242 h 418413"/>
                <a:gd name="connsiteX12" fmla="*/ 667643 w 772567"/>
                <a:gd name="connsiteY12" fmla="*/ 159246 h 418413"/>
                <a:gd name="connsiteX13" fmla="*/ 648853 w 772567"/>
                <a:gd name="connsiteY13" fmla="*/ 105482 h 418413"/>
                <a:gd name="connsiteX14" fmla="*/ 596949 w 772567"/>
                <a:gd name="connsiteY14" fmla="*/ 86692 h 418413"/>
                <a:gd name="connsiteX15" fmla="*/ 544859 w 772567"/>
                <a:gd name="connsiteY15" fmla="*/ 106412 h 418413"/>
                <a:gd name="connsiteX16" fmla="*/ 522535 w 772567"/>
                <a:gd name="connsiteY16" fmla="*/ 171896 h 418413"/>
                <a:gd name="connsiteX17" fmla="*/ 418356 w 772567"/>
                <a:gd name="connsiteY17" fmla="*/ 161478 h 418413"/>
                <a:gd name="connsiteX18" fmla="*/ 476771 w 772567"/>
                <a:gd name="connsiteY18" fmla="*/ 37579 h 418413"/>
                <a:gd name="connsiteX19" fmla="*/ 599554 w 772567"/>
                <a:gd name="connsiteY19" fmla="*/ 0 h 418413"/>
                <a:gd name="connsiteX20" fmla="*/ 177105 w 772567"/>
                <a:gd name="connsiteY20" fmla="*/ 0 h 418413"/>
                <a:gd name="connsiteX21" fmla="*/ 301005 w 772567"/>
                <a:gd name="connsiteY21" fmla="*/ 56554 h 418413"/>
                <a:gd name="connsiteX22" fmla="*/ 354211 w 772567"/>
                <a:gd name="connsiteY22" fmla="*/ 278680 h 418413"/>
                <a:gd name="connsiteX23" fmla="*/ 340816 w 772567"/>
                <a:gd name="connsiteY23" fmla="*/ 411696 h 418413"/>
                <a:gd name="connsiteX24" fmla="*/ 338575 w 772567"/>
                <a:gd name="connsiteY24" fmla="*/ 418413 h 418413"/>
                <a:gd name="connsiteX25" fmla="*/ 232708 w 772567"/>
                <a:gd name="connsiteY25" fmla="*/ 418413 h 418413"/>
                <a:gd name="connsiteX26" fmla="*/ 234032 w 772567"/>
                <a:gd name="connsiteY26" fmla="*/ 414858 h 418413"/>
                <a:gd name="connsiteX27" fmla="*/ 244822 w 772567"/>
                <a:gd name="connsiteY27" fmla="*/ 278680 h 418413"/>
                <a:gd name="connsiteX28" fmla="*/ 235148 w 772567"/>
                <a:gd name="connsiteY28" fmla="*/ 146781 h 418413"/>
                <a:gd name="connsiteX29" fmla="*/ 210778 w 772567"/>
                <a:gd name="connsiteY29" fmla="*/ 98784 h 418413"/>
                <a:gd name="connsiteX30" fmla="*/ 177105 w 772567"/>
                <a:gd name="connsiteY30" fmla="*/ 86692 h 418413"/>
                <a:gd name="connsiteX31" fmla="*/ 143247 w 772567"/>
                <a:gd name="connsiteY31" fmla="*/ 98784 h 418413"/>
                <a:gd name="connsiteX32" fmla="*/ 120178 w 772567"/>
                <a:gd name="connsiteY32" fmla="*/ 142130 h 418413"/>
                <a:gd name="connsiteX33" fmla="*/ 109388 w 772567"/>
                <a:gd name="connsiteY33" fmla="*/ 278680 h 418413"/>
                <a:gd name="connsiteX34" fmla="*/ 119062 w 772567"/>
                <a:gd name="connsiteY34" fmla="*/ 410579 h 418413"/>
                <a:gd name="connsiteX35" fmla="*/ 121925 w 772567"/>
                <a:gd name="connsiteY35" fmla="*/ 418413 h 418413"/>
                <a:gd name="connsiteX36" fmla="*/ 14628 w 772567"/>
                <a:gd name="connsiteY36" fmla="*/ 418413 h 418413"/>
                <a:gd name="connsiteX37" fmla="*/ 12186 w 772567"/>
                <a:gd name="connsiteY37" fmla="*/ 410626 h 418413"/>
                <a:gd name="connsiteX38" fmla="*/ 0 w 772567"/>
                <a:gd name="connsiteY38" fmla="*/ 277564 h 418413"/>
                <a:gd name="connsiteX39" fmla="*/ 53578 w 772567"/>
                <a:gd name="connsiteY39" fmla="*/ 55810 h 418413"/>
                <a:gd name="connsiteX40" fmla="*/ 177105 w 772567"/>
                <a:gd name="connsiteY40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72567" h="418413">
                  <a:moveTo>
                    <a:pt x="599554" y="0"/>
                  </a:moveTo>
                  <a:cubicBezTo>
                    <a:pt x="653380" y="0"/>
                    <a:pt x="695672" y="14510"/>
                    <a:pt x="726430" y="43532"/>
                  </a:cubicBezTo>
                  <a:cubicBezTo>
                    <a:pt x="757188" y="72553"/>
                    <a:pt x="772567" y="108644"/>
                    <a:pt x="772567" y="151804"/>
                  </a:cubicBezTo>
                  <a:cubicBezTo>
                    <a:pt x="772567" y="176361"/>
                    <a:pt x="768164" y="199739"/>
                    <a:pt x="759358" y="221940"/>
                  </a:cubicBezTo>
                  <a:cubicBezTo>
                    <a:pt x="750552" y="244140"/>
                    <a:pt x="736600" y="267394"/>
                    <a:pt x="717500" y="291703"/>
                  </a:cubicBezTo>
                  <a:cubicBezTo>
                    <a:pt x="704850" y="307826"/>
                    <a:pt x="682029" y="331018"/>
                    <a:pt x="649039" y="361280"/>
                  </a:cubicBezTo>
                  <a:cubicBezTo>
                    <a:pt x="632544" y="376411"/>
                    <a:pt x="619072" y="388999"/>
                    <a:pt x="608623" y="399045"/>
                  </a:cubicBezTo>
                  <a:lnTo>
                    <a:pt x="589455" y="418413"/>
                  </a:lnTo>
                  <a:lnTo>
                    <a:pt x="461028" y="418413"/>
                  </a:lnTo>
                  <a:lnTo>
                    <a:pt x="486073" y="385976"/>
                  </a:lnTo>
                  <a:cubicBezTo>
                    <a:pt x="505668" y="364179"/>
                    <a:pt x="530101" y="339700"/>
                    <a:pt x="559370" y="312539"/>
                  </a:cubicBezTo>
                  <a:cubicBezTo>
                    <a:pt x="606499" y="268634"/>
                    <a:pt x="635397" y="238869"/>
                    <a:pt x="646063" y="223242"/>
                  </a:cubicBezTo>
                  <a:cubicBezTo>
                    <a:pt x="660449" y="201662"/>
                    <a:pt x="667643" y="180330"/>
                    <a:pt x="667643" y="159246"/>
                  </a:cubicBezTo>
                  <a:cubicBezTo>
                    <a:pt x="667643" y="135929"/>
                    <a:pt x="661379" y="118008"/>
                    <a:pt x="648853" y="105482"/>
                  </a:cubicBezTo>
                  <a:cubicBezTo>
                    <a:pt x="636327" y="92955"/>
                    <a:pt x="619025" y="86692"/>
                    <a:pt x="596949" y="86692"/>
                  </a:cubicBezTo>
                  <a:cubicBezTo>
                    <a:pt x="575121" y="86692"/>
                    <a:pt x="557758" y="93265"/>
                    <a:pt x="544859" y="106412"/>
                  </a:cubicBezTo>
                  <a:cubicBezTo>
                    <a:pt x="531961" y="119558"/>
                    <a:pt x="524520" y="141386"/>
                    <a:pt x="522535" y="171896"/>
                  </a:cubicBezTo>
                  <a:lnTo>
                    <a:pt x="418356" y="161478"/>
                  </a:lnTo>
                  <a:cubicBezTo>
                    <a:pt x="424557" y="103931"/>
                    <a:pt x="444028" y="62631"/>
                    <a:pt x="476771" y="37579"/>
                  </a:cubicBezTo>
                  <a:cubicBezTo>
                    <a:pt x="509513" y="12526"/>
                    <a:pt x="550441" y="0"/>
                    <a:pt x="599554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6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C421B6-3BBB-4724-A60B-D6046FC32A88}"/>
              </a:ext>
            </a:extLst>
          </p:cNvPr>
          <p:cNvGrpSpPr/>
          <p:nvPr/>
        </p:nvGrpSpPr>
        <p:grpSpPr>
          <a:xfrm>
            <a:off x="5084539" y="3732465"/>
            <a:ext cx="1507552" cy="560250"/>
            <a:chOff x="5721865" y="3633491"/>
            <a:chExt cx="1507552" cy="560250"/>
          </a:xfrm>
        </p:grpSpPr>
        <p:pic>
          <p:nvPicPr>
            <p:cNvPr id="7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6D8F785F-2EC6-4D4D-9A18-2E573C96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721865" y="3838344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208A7-61AD-42A7-8B11-58089A0F6CCD}"/>
                </a:ext>
              </a:extLst>
            </p:cNvPr>
            <p:cNvSpPr txBox="1"/>
            <p:nvPr/>
          </p:nvSpPr>
          <p:spPr>
            <a:xfrm>
              <a:off x="6086566" y="3633491"/>
              <a:ext cx="778148" cy="418413"/>
            </a:xfrm>
            <a:custGeom>
              <a:avLst/>
              <a:gdLst>
                <a:gd name="connsiteX0" fmla="*/ 516954 w 778148"/>
                <a:gd name="connsiteY0" fmla="*/ 390674 h 418413"/>
                <a:gd name="connsiteX1" fmla="*/ 524211 w 778148"/>
                <a:gd name="connsiteY1" fmla="*/ 418413 h 418413"/>
                <a:gd name="connsiteX2" fmla="*/ 420231 w 778148"/>
                <a:gd name="connsiteY2" fmla="*/ 418413 h 418413"/>
                <a:gd name="connsiteX3" fmla="*/ 415751 w 778148"/>
                <a:gd name="connsiteY3" fmla="*/ 402952 h 418413"/>
                <a:gd name="connsiteX4" fmla="*/ 591740 w 778148"/>
                <a:gd name="connsiteY4" fmla="*/ 0 h 418413"/>
                <a:gd name="connsiteX5" fmla="*/ 715268 w 778148"/>
                <a:gd name="connsiteY5" fmla="*/ 49113 h 418413"/>
                <a:gd name="connsiteX6" fmla="*/ 753591 w 778148"/>
                <a:gd name="connsiteY6" fmla="*/ 139898 h 418413"/>
                <a:gd name="connsiteX7" fmla="*/ 675084 w 778148"/>
                <a:gd name="connsiteY7" fmla="*/ 254496 h 418413"/>
                <a:gd name="connsiteX8" fmla="*/ 750056 w 778148"/>
                <a:gd name="connsiteY8" fmla="*/ 299516 h 418413"/>
                <a:gd name="connsiteX9" fmla="*/ 778148 w 778148"/>
                <a:gd name="connsiteY9" fmla="*/ 383976 h 418413"/>
                <a:gd name="connsiteX10" fmla="*/ 771357 w 778148"/>
                <a:gd name="connsiteY10" fmla="*/ 418413 h 418413"/>
                <a:gd name="connsiteX11" fmla="*/ 664588 w 778148"/>
                <a:gd name="connsiteY11" fmla="*/ 418413 h 418413"/>
                <a:gd name="connsiteX12" fmla="*/ 665457 w 778148"/>
                <a:gd name="connsiteY12" fmla="*/ 416905 h 418413"/>
                <a:gd name="connsiteX13" fmla="*/ 670991 w 778148"/>
                <a:gd name="connsiteY13" fmla="*/ 379511 h 418413"/>
                <a:gd name="connsiteX14" fmla="*/ 649783 w 778148"/>
                <a:gd name="connsiteY14" fmla="*/ 317004 h 418413"/>
                <a:gd name="connsiteX15" fmla="*/ 598066 w 778148"/>
                <a:gd name="connsiteY15" fmla="*/ 293935 h 418413"/>
                <a:gd name="connsiteX16" fmla="*/ 550068 w 778148"/>
                <a:gd name="connsiteY16" fmla="*/ 301749 h 418413"/>
                <a:gd name="connsiteX17" fmla="*/ 561603 w 778148"/>
                <a:gd name="connsiteY17" fmla="*/ 216545 h 418413"/>
                <a:gd name="connsiteX18" fmla="*/ 626343 w 778148"/>
                <a:gd name="connsiteY18" fmla="*/ 198127 h 418413"/>
                <a:gd name="connsiteX19" fmla="*/ 648667 w 778148"/>
                <a:gd name="connsiteY19" fmla="*/ 146223 h 418413"/>
                <a:gd name="connsiteX20" fmla="*/ 632296 w 778148"/>
                <a:gd name="connsiteY20" fmla="*/ 102319 h 418413"/>
                <a:gd name="connsiteX21" fmla="*/ 588764 w 778148"/>
                <a:gd name="connsiteY21" fmla="*/ 85948 h 418413"/>
                <a:gd name="connsiteX22" fmla="*/ 542999 w 778148"/>
                <a:gd name="connsiteY22" fmla="*/ 104551 h 418413"/>
                <a:gd name="connsiteX23" fmla="*/ 519931 w 778148"/>
                <a:gd name="connsiteY23" fmla="*/ 158874 h 418413"/>
                <a:gd name="connsiteX24" fmla="*/ 423565 w 778148"/>
                <a:gd name="connsiteY24" fmla="*/ 142503 h 418413"/>
                <a:gd name="connsiteX25" fmla="*/ 453888 w 778148"/>
                <a:gd name="connsiteY25" fmla="*/ 63438 h 418413"/>
                <a:gd name="connsiteX26" fmla="*/ 510443 w 778148"/>
                <a:gd name="connsiteY26" fmla="*/ 16929 h 418413"/>
                <a:gd name="connsiteX27" fmla="*/ 591740 w 778148"/>
                <a:gd name="connsiteY27" fmla="*/ 0 h 418413"/>
                <a:gd name="connsiteX28" fmla="*/ 177105 w 778148"/>
                <a:gd name="connsiteY28" fmla="*/ 0 h 418413"/>
                <a:gd name="connsiteX29" fmla="*/ 301005 w 778148"/>
                <a:gd name="connsiteY29" fmla="*/ 56554 h 418413"/>
                <a:gd name="connsiteX30" fmla="*/ 354211 w 778148"/>
                <a:gd name="connsiteY30" fmla="*/ 278680 h 418413"/>
                <a:gd name="connsiteX31" fmla="*/ 340817 w 778148"/>
                <a:gd name="connsiteY31" fmla="*/ 411696 h 418413"/>
                <a:gd name="connsiteX32" fmla="*/ 338575 w 778148"/>
                <a:gd name="connsiteY32" fmla="*/ 418413 h 418413"/>
                <a:gd name="connsiteX33" fmla="*/ 232708 w 778148"/>
                <a:gd name="connsiteY33" fmla="*/ 418413 h 418413"/>
                <a:gd name="connsiteX34" fmla="*/ 234032 w 778148"/>
                <a:gd name="connsiteY34" fmla="*/ 414858 h 418413"/>
                <a:gd name="connsiteX35" fmla="*/ 244822 w 778148"/>
                <a:gd name="connsiteY35" fmla="*/ 278680 h 418413"/>
                <a:gd name="connsiteX36" fmla="*/ 235148 w 778148"/>
                <a:gd name="connsiteY36" fmla="*/ 146781 h 418413"/>
                <a:gd name="connsiteX37" fmla="*/ 210778 w 778148"/>
                <a:gd name="connsiteY37" fmla="*/ 98784 h 418413"/>
                <a:gd name="connsiteX38" fmla="*/ 177105 w 778148"/>
                <a:gd name="connsiteY38" fmla="*/ 86692 h 418413"/>
                <a:gd name="connsiteX39" fmla="*/ 143247 w 778148"/>
                <a:gd name="connsiteY39" fmla="*/ 98784 h 418413"/>
                <a:gd name="connsiteX40" fmla="*/ 120178 w 778148"/>
                <a:gd name="connsiteY40" fmla="*/ 142130 h 418413"/>
                <a:gd name="connsiteX41" fmla="*/ 109388 w 778148"/>
                <a:gd name="connsiteY41" fmla="*/ 278680 h 418413"/>
                <a:gd name="connsiteX42" fmla="*/ 119062 w 778148"/>
                <a:gd name="connsiteY42" fmla="*/ 410579 h 418413"/>
                <a:gd name="connsiteX43" fmla="*/ 121925 w 778148"/>
                <a:gd name="connsiteY43" fmla="*/ 418413 h 418413"/>
                <a:gd name="connsiteX44" fmla="*/ 14628 w 778148"/>
                <a:gd name="connsiteY44" fmla="*/ 418413 h 418413"/>
                <a:gd name="connsiteX45" fmla="*/ 12186 w 778148"/>
                <a:gd name="connsiteY45" fmla="*/ 410626 h 418413"/>
                <a:gd name="connsiteX46" fmla="*/ 0 w 778148"/>
                <a:gd name="connsiteY46" fmla="*/ 277564 h 418413"/>
                <a:gd name="connsiteX47" fmla="*/ 53578 w 778148"/>
                <a:gd name="connsiteY47" fmla="*/ 55810 h 418413"/>
                <a:gd name="connsiteX48" fmla="*/ 177105 w 778148"/>
                <a:gd name="connsiteY48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78148" h="418413">
                  <a:moveTo>
                    <a:pt x="516954" y="390674"/>
                  </a:moveTo>
                  <a:lnTo>
                    <a:pt x="524211" y="418413"/>
                  </a:lnTo>
                  <a:lnTo>
                    <a:pt x="420231" y="418413"/>
                  </a:lnTo>
                  <a:lnTo>
                    <a:pt x="415751" y="402952"/>
                  </a:lnTo>
                  <a:close/>
                  <a:moveTo>
                    <a:pt x="591740" y="0"/>
                  </a:moveTo>
                  <a:cubicBezTo>
                    <a:pt x="643086" y="0"/>
                    <a:pt x="684262" y="16371"/>
                    <a:pt x="715268" y="49113"/>
                  </a:cubicBezTo>
                  <a:cubicBezTo>
                    <a:pt x="740816" y="75902"/>
                    <a:pt x="753591" y="106164"/>
                    <a:pt x="753591" y="139898"/>
                  </a:cubicBezTo>
                  <a:cubicBezTo>
                    <a:pt x="753591" y="187771"/>
                    <a:pt x="727422" y="225970"/>
                    <a:pt x="675084" y="254496"/>
                  </a:cubicBezTo>
                  <a:cubicBezTo>
                    <a:pt x="706338" y="261193"/>
                    <a:pt x="731329" y="276200"/>
                    <a:pt x="750056" y="299516"/>
                  </a:cubicBezTo>
                  <a:cubicBezTo>
                    <a:pt x="768784" y="322833"/>
                    <a:pt x="778148" y="350986"/>
                    <a:pt x="778148" y="383976"/>
                  </a:cubicBezTo>
                  <a:lnTo>
                    <a:pt x="771357" y="418413"/>
                  </a:lnTo>
                  <a:lnTo>
                    <a:pt x="664588" y="418413"/>
                  </a:lnTo>
                  <a:lnTo>
                    <a:pt x="665457" y="416905"/>
                  </a:lnTo>
                  <a:cubicBezTo>
                    <a:pt x="669147" y="405867"/>
                    <a:pt x="670991" y="393402"/>
                    <a:pt x="670991" y="379511"/>
                  </a:cubicBezTo>
                  <a:cubicBezTo>
                    <a:pt x="670991" y="353218"/>
                    <a:pt x="663922" y="332382"/>
                    <a:pt x="649783" y="317004"/>
                  </a:cubicBezTo>
                  <a:cubicBezTo>
                    <a:pt x="635645" y="301625"/>
                    <a:pt x="618405" y="293935"/>
                    <a:pt x="598066" y="293935"/>
                  </a:cubicBezTo>
                  <a:cubicBezTo>
                    <a:pt x="584671" y="293935"/>
                    <a:pt x="568672" y="296540"/>
                    <a:pt x="550068" y="301749"/>
                  </a:cubicBezTo>
                  <a:lnTo>
                    <a:pt x="561603" y="216545"/>
                  </a:lnTo>
                  <a:cubicBezTo>
                    <a:pt x="589880" y="217289"/>
                    <a:pt x="611460" y="211150"/>
                    <a:pt x="626343" y="198127"/>
                  </a:cubicBezTo>
                  <a:cubicBezTo>
                    <a:pt x="641226" y="185105"/>
                    <a:pt x="648667" y="167803"/>
                    <a:pt x="648667" y="146223"/>
                  </a:cubicBezTo>
                  <a:cubicBezTo>
                    <a:pt x="648667" y="127868"/>
                    <a:pt x="643210" y="113233"/>
                    <a:pt x="632296" y="102319"/>
                  </a:cubicBezTo>
                  <a:cubicBezTo>
                    <a:pt x="621382" y="91405"/>
                    <a:pt x="606871" y="85948"/>
                    <a:pt x="588764" y="85948"/>
                  </a:cubicBezTo>
                  <a:cubicBezTo>
                    <a:pt x="570904" y="85948"/>
                    <a:pt x="555650" y="92149"/>
                    <a:pt x="542999" y="104551"/>
                  </a:cubicBezTo>
                  <a:cubicBezTo>
                    <a:pt x="530349" y="116954"/>
                    <a:pt x="522659" y="135061"/>
                    <a:pt x="519931" y="158874"/>
                  </a:cubicBezTo>
                  <a:lnTo>
                    <a:pt x="423565" y="142503"/>
                  </a:lnTo>
                  <a:cubicBezTo>
                    <a:pt x="430262" y="109512"/>
                    <a:pt x="440370" y="83157"/>
                    <a:pt x="453888" y="63438"/>
                  </a:cubicBezTo>
                  <a:cubicBezTo>
                    <a:pt x="467407" y="43718"/>
                    <a:pt x="486258" y="28215"/>
                    <a:pt x="510443" y="16929"/>
                  </a:cubicBezTo>
                  <a:cubicBezTo>
                    <a:pt x="534628" y="5643"/>
                    <a:pt x="561727" y="0"/>
                    <a:pt x="591740" y="0"/>
                  </a:cubicBez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7" y="411696"/>
                  </a:cubicBezTo>
                  <a:lnTo>
                    <a:pt x="338575" y="418413"/>
                  </a:lnTo>
                  <a:lnTo>
                    <a:pt x="232708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0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8" y="418413"/>
                  </a:lnTo>
                  <a:lnTo>
                    <a:pt x="12186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4DB0D-AF9D-46DD-AD4F-75F5D3DCB7D2}"/>
              </a:ext>
            </a:extLst>
          </p:cNvPr>
          <p:cNvGrpSpPr/>
          <p:nvPr/>
        </p:nvGrpSpPr>
        <p:grpSpPr>
          <a:xfrm>
            <a:off x="7929501" y="3732466"/>
            <a:ext cx="1507552" cy="560249"/>
            <a:chOff x="8443294" y="3633491"/>
            <a:chExt cx="1507552" cy="560249"/>
          </a:xfrm>
        </p:grpSpPr>
        <p:pic>
          <p:nvPicPr>
            <p:cNvPr id="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67119DC9-2872-435E-AE76-04FAFE067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443294" y="3838343"/>
              <a:ext cx="1507552" cy="35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A87025-0E26-4EE3-AAFD-DF36A2DBA6FF}"/>
                </a:ext>
              </a:extLst>
            </p:cNvPr>
            <p:cNvSpPr txBox="1"/>
            <p:nvPr/>
          </p:nvSpPr>
          <p:spPr>
            <a:xfrm>
              <a:off x="8800369" y="3633491"/>
              <a:ext cx="793402" cy="418413"/>
            </a:xfrm>
            <a:custGeom>
              <a:avLst/>
              <a:gdLst>
                <a:gd name="connsiteX0" fmla="*/ 624483 w 793402"/>
                <a:gd name="connsiteY0" fmla="*/ 159618 h 418413"/>
                <a:gd name="connsiteX1" fmla="*/ 499095 w 793402"/>
                <a:gd name="connsiteY1" fmla="*/ 346025 h 418413"/>
                <a:gd name="connsiteX2" fmla="*/ 624483 w 793402"/>
                <a:gd name="connsiteY2" fmla="*/ 346025 h 418413"/>
                <a:gd name="connsiteX3" fmla="*/ 637877 w 793402"/>
                <a:gd name="connsiteY3" fmla="*/ 0 h 418413"/>
                <a:gd name="connsiteX4" fmla="*/ 725686 w 793402"/>
                <a:gd name="connsiteY4" fmla="*/ 0 h 418413"/>
                <a:gd name="connsiteX5" fmla="*/ 725686 w 793402"/>
                <a:gd name="connsiteY5" fmla="*/ 346025 h 418413"/>
                <a:gd name="connsiteX6" fmla="*/ 793402 w 793402"/>
                <a:gd name="connsiteY6" fmla="*/ 346025 h 418413"/>
                <a:gd name="connsiteX7" fmla="*/ 793402 w 793402"/>
                <a:gd name="connsiteY7" fmla="*/ 418413 h 418413"/>
                <a:gd name="connsiteX8" fmla="*/ 401240 w 793402"/>
                <a:gd name="connsiteY8" fmla="*/ 418413 h 418413"/>
                <a:gd name="connsiteX9" fmla="*/ 401240 w 793402"/>
                <a:gd name="connsiteY9" fmla="*/ 346397 h 418413"/>
                <a:gd name="connsiteX10" fmla="*/ 177105 w 793402"/>
                <a:gd name="connsiteY10" fmla="*/ 0 h 418413"/>
                <a:gd name="connsiteX11" fmla="*/ 301005 w 793402"/>
                <a:gd name="connsiteY11" fmla="*/ 56554 h 418413"/>
                <a:gd name="connsiteX12" fmla="*/ 354211 w 793402"/>
                <a:gd name="connsiteY12" fmla="*/ 278680 h 418413"/>
                <a:gd name="connsiteX13" fmla="*/ 340816 w 793402"/>
                <a:gd name="connsiteY13" fmla="*/ 411696 h 418413"/>
                <a:gd name="connsiteX14" fmla="*/ 338575 w 793402"/>
                <a:gd name="connsiteY14" fmla="*/ 418413 h 418413"/>
                <a:gd name="connsiteX15" fmla="*/ 232707 w 793402"/>
                <a:gd name="connsiteY15" fmla="*/ 418413 h 418413"/>
                <a:gd name="connsiteX16" fmla="*/ 234032 w 793402"/>
                <a:gd name="connsiteY16" fmla="*/ 414858 h 418413"/>
                <a:gd name="connsiteX17" fmla="*/ 244822 w 793402"/>
                <a:gd name="connsiteY17" fmla="*/ 278680 h 418413"/>
                <a:gd name="connsiteX18" fmla="*/ 235148 w 793402"/>
                <a:gd name="connsiteY18" fmla="*/ 146781 h 418413"/>
                <a:gd name="connsiteX19" fmla="*/ 210778 w 793402"/>
                <a:gd name="connsiteY19" fmla="*/ 98784 h 418413"/>
                <a:gd name="connsiteX20" fmla="*/ 177105 w 793402"/>
                <a:gd name="connsiteY20" fmla="*/ 86692 h 418413"/>
                <a:gd name="connsiteX21" fmla="*/ 143247 w 793402"/>
                <a:gd name="connsiteY21" fmla="*/ 98784 h 418413"/>
                <a:gd name="connsiteX22" fmla="*/ 120178 w 793402"/>
                <a:gd name="connsiteY22" fmla="*/ 142131 h 418413"/>
                <a:gd name="connsiteX23" fmla="*/ 109388 w 793402"/>
                <a:gd name="connsiteY23" fmla="*/ 278680 h 418413"/>
                <a:gd name="connsiteX24" fmla="*/ 119062 w 793402"/>
                <a:gd name="connsiteY24" fmla="*/ 410579 h 418413"/>
                <a:gd name="connsiteX25" fmla="*/ 121925 w 793402"/>
                <a:gd name="connsiteY25" fmla="*/ 418413 h 418413"/>
                <a:gd name="connsiteX26" fmla="*/ 14627 w 793402"/>
                <a:gd name="connsiteY26" fmla="*/ 418413 h 418413"/>
                <a:gd name="connsiteX27" fmla="*/ 12185 w 793402"/>
                <a:gd name="connsiteY27" fmla="*/ 410626 h 418413"/>
                <a:gd name="connsiteX28" fmla="*/ 0 w 793402"/>
                <a:gd name="connsiteY28" fmla="*/ 277564 h 418413"/>
                <a:gd name="connsiteX29" fmla="*/ 53578 w 793402"/>
                <a:gd name="connsiteY29" fmla="*/ 55810 h 418413"/>
                <a:gd name="connsiteX30" fmla="*/ 177105 w 793402"/>
                <a:gd name="connsiteY30" fmla="*/ 0 h 41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3402" h="418413">
                  <a:moveTo>
                    <a:pt x="624483" y="159618"/>
                  </a:moveTo>
                  <a:lnTo>
                    <a:pt x="499095" y="346025"/>
                  </a:lnTo>
                  <a:lnTo>
                    <a:pt x="624483" y="346025"/>
                  </a:lnTo>
                  <a:close/>
                  <a:moveTo>
                    <a:pt x="637877" y="0"/>
                  </a:moveTo>
                  <a:lnTo>
                    <a:pt x="725686" y="0"/>
                  </a:lnTo>
                  <a:lnTo>
                    <a:pt x="725686" y="346025"/>
                  </a:lnTo>
                  <a:lnTo>
                    <a:pt x="793402" y="346025"/>
                  </a:lnTo>
                  <a:lnTo>
                    <a:pt x="793402" y="418413"/>
                  </a:lnTo>
                  <a:lnTo>
                    <a:pt x="401240" y="418413"/>
                  </a:lnTo>
                  <a:lnTo>
                    <a:pt x="401240" y="346397"/>
                  </a:lnTo>
                  <a:close/>
                  <a:moveTo>
                    <a:pt x="177105" y="0"/>
                  </a:moveTo>
                  <a:cubicBezTo>
                    <a:pt x="229939" y="0"/>
                    <a:pt x="271239" y="18851"/>
                    <a:pt x="301005" y="56554"/>
                  </a:cubicBezTo>
                  <a:cubicBezTo>
                    <a:pt x="336475" y="101203"/>
                    <a:pt x="354211" y="175245"/>
                    <a:pt x="354211" y="278680"/>
                  </a:cubicBezTo>
                  <a:cubicBezTo>
                    <a:pt x="354211" y="330274"/>
                    <a:pt x="349746" y="374613"/>
                    <a:pt x="340816" y="411696"/>
                  </a:cubicBezTo>
                  <a:lnTo>
                    <a:pt x="338575" y="418413"/>
                  </a:lnTo>
                  <a:lnTo>
                    <a:pt x="232707" y="418413"/>
                  </a:lnTo>
                  <a:lnTo>
                    <a:pt x="234032" y="414858"/>
                  </a:lnTo>
                  <a:cubicBezTo>
                    <a:pt x="241225" y="388069"/>
                    <a:pt x="244822" y="342676"/>
                    <a:pt x="244822" y="278680"/>
                  </a:cubicBezTo>
                  <a:cubicBezTo>
                    <a:pt x="244822" y="214684"/>
                    <a:pt x="241597" y="170718"/>
                    <a:pt x="235148" y="146781"/>
                  </a:cubicBezTo>
                  <a:cubicBezTo>
                    <a:pt x="228699" y="122845"/>
                    <a:pt x="220575" y="106846"/>
                    <a:pt x="210778" y="98784"/>
                  </a:cubicBezTo>
                  <a:cubicBezTo>
                    <a:pt x="200980" y="90723"/>
                    <a:pt x="189756" y="86692"/>
                    <a:pt x="177105" y="86692"/>
                  </a:cubicBezTo>
                  <a:cubicBezTo>
                    <a:pt x="164455" y="86692"/>
                    <a:pt x="153169" y="90723"/>
                    <a:pt x="143247" y="98784"/>
                  </a:cubicBezTo>
                  <a:cubicBezTo>
                    <a:pt x="133325" y="106846"/>
                    <a:pt x="125635" y="121295"/>
                    <a:pt x="120178" y="142131"/>
                  </a:cubicBezTo>
                  <a:cubicBezTo>
                    <a:pt x="112985" y="169168"/>
                    <a:pt x="109388" y="214684"/>
                    <a:pt x="109388" y="278680"/>
                  </a:cubicBezTo>
                  <a:cubicBezTo>
                    <a:pt x="109388" y="342676"/>
                    <a:pt x="112613" y="386643"/>
                    <a:pt x="119062" y="410579"/>
                  </a:cubicBezTo>
                  <a:lnTo>
                    <a:pt x="121925" y="418413"/>
                  </a:lnTo>
                  <a:lnTo>
                    <a:pt x="14627" y="418413"/>
                  </a:lnTo>
                  <a:lnTo>
                    <a:pt x="12185" y="410626"/>
                  </a:lnTo>
                  <a:cubicBezTo>
                    <a:pt x="4062" y="374256"/>
                    <a:pt x="0" y="329902"/>
                    <a:pt x="0" y="277564"/>
                  </a:cubicBezTo>
                  <a:cubicBezTo>
                    <a:pt x="0" y="174873"/>
                    <a:pt x="17859" y="100955"/>
                    <a:pt x="53578" y="55810"/>
                  </a:cubicBezTo>
                  <a:cubicBezTo>
                    <a:pt x="83095" y="18603"/>
                    <a:pt x="124271" y="0"/>
                    <a:pt x="177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6CD8841-A579-4D10-9673-210F23D0BDC5}"/>
              </a:ext>
            </a:extLst>
          </p:cNvPr>
          <p:cNvSpPr txBox="1"/>
          <p:nvPr/>
        </p:nvSpPr>
        <p:spPr>
          <a:xfrm>
            <a:off x="4646918" y="2045301"/>
            <a:ext cx="2451618" cy="1198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基本情况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学分绩与综合排名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竞赛奖项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科研经历等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00BDBC33-9BA0-7BB8-919A-D696ED77C949}"/>
              </a:ext>
            </a:extLst>
          </p:cNvPr>
          <p:cNvSpPr txBox="1"/>
          <p:nvPr/>
        </p:nvSpPr>
        <p:spPr>
          <a:xfrm>
            <a:off x="7419615" y="2045301"/>
            <a:ext cx="2451618" cy="1198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保研经历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保研定位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联系老师与课题组面试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夏令营及预推免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DC32AEDD-4333-6072-B3F8-837A8C2EB71C}"/>
              </a:ext>
            </a:extLst>
          </p:cNvPr>
          <p:cNvSpPr txBox="1"/>
          <p:nvPr/>
        </p:nvSpPr>
        <p:spPr>
          <a:xfrm>
            <a:off x="4612505" y="4355731"/>
            <a:ext cx="2451618" cy="1475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Q&amp;A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竞赛加分与综排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保研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出国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科研经历的作用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面试可能问到的问题等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440B332-0100-5B01-923D-9BA2B76C86C9}"/>
              </a:ext>
            </a:extLst>
          </p:cNvPr>
          <p:cNvSpPr txBox="1"/>
          <p:nvPr/>
        </p:nvSpPr>
        <p:spPr>
          <a:xfrm>
            <a:off x="7419615" y="4355731"/>
            <a:ext cx="2451618" cy="1196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准备建议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复习的方向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简历撰写、时间点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邮件联系教授、注意事项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4848528" y="2978897"/>
            <a:ext cx="3431129" cy="1553526"/>
            <a:chOff x="6665543" y="2749602"/>
            <a:chExt cx="2803506" cy="15535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665543" y="2749602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4800" b="1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基本情况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721813" y="3718353"/>
              <a:ext cx="274723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学分及综排、竞赛奖项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科研经历等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3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69">
            <a:extLst>
              <a:ext uri="{FF2B5EF4-FFF2-40B4-BE49-F238E27FC236}">
                <a16:creationId xmlns:a16="http://schemas.microsoft.com/office/drawing/2014/main" id="{FF4E417E-57F1-4FED-9996-17607EE57264}"/>
              </a:ext>
            </a:extLst>
          </p:cNvPr>
          <p:cNvSpPr/>
          <p:nvPr/>
        </p:nvSpPr>
        <p:spPr>
          <a:xfrm>
            <a:off x="-6952" y="6041304"/>
            <a:ext cx="3865190" cy="655652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872" y="527988"/>
            <a:ext cx="11573197" cy="72424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基本情况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F0215-3E91-470E-8885-9A3FAEB78B85}"/>
              </a:ext>
            </a:extLst>
          </p:cNvPr>
          <p:cNvSpPr txBox="1"/>
          <p:nvPr/>
        </p:nvSpPr>
        <p:spPr>
          <a:xfrm>
            <a:off x="8067345" y="1731441"/>
            <a:ext cx="3246079" cy="89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latin typeface="+mj-lt"/>
                <a:ea typeface="黑体" panose="02010609060101010101" pitchFamily="49" charset="-122"/>
              </a:rPr>
              <a:t>2022.11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/>
              <a:t>高教社杯全国大学生数学建模竞赛全国一等奖（团队第一名）</a:t>
            </a:r>
          </a:p>
        </p:txBody>
      </p:sp>
      <p:grpSp>
        <p:nvGrpSpPr>
          <p:cNvPr id="20" name="Group 41">
            <a:extLst>
              <a:ext uri="{FF2B5EF4-FFF2-40B4-BE49-F238E27FC236}">
                <a16:creationId xmlns:a16="http://schemas.microsoft.com/office/drawing/2014/main" id="{87C69B0A-2FE5-465B-81C1-1A513D0463FE}"/>
              </a:ext>
            </a:extLst>
          </p:cNvPr>
          <p:cNvGrpSpPr/>
          <p:nvPr/>
        </p:nvGrpSpPr>
        <p:grpSpPr>
          <a:xfrm>
            <a:off x="8067344" y="2883076"/>
            <a:ext cx="3246079" cy="912984"/>
            <a:chOff x="827584" y="4922584"/>
            <a:chExt cx="1830680" cy="9129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FCD663-430A-4F6F-BD7B-A9F48D93A6DC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2023.04    </a:t>
              </a:r>
              <a:r>
                <a:rPr lang="en-US" altLang="zh-CN" sz="1200" b="1" dirty="0">
                  <a:latin typeface="+mj-lt"/>
                </a:rPr>
                <a:t>CMCM 2023 </a:t>
              </a:r>
              <a:r>
                <a:rPr lang="zh-CN" altLang="en-US" sz="1200" b="1" dirty="0">
                  <a:latin typeface="+mj-lt"/>
                </a:rPr>
                <a:t>第一作者</a:t>
              </a:r>
              <a:r>
                <a:rPr lang="en-US" altLang="zh-CN" sz="1200" b="1" dirty="0">
                  <a:latin typeface="+mj-lt"/>
                </a:rPr>
                <a:t>EI</a:t>
              </a:r>
              <a:r>
                <a:rPr lang="zh-CN" altLang="en-US" sz="1200" b="1" dirty="0">
                  <a:latin typeface="+mj-lt"/>
                </a:rPr>
                <a:t>论文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69F801-6FE5-4ECD-8ED8-C29AFE35E279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LSTM V-Network Swarm Optimizer(LVNSO): a new meta-heuristic based on machine learning methods(First Author)</a:t>
              </a:r>
            </a:p>
          </p:txBody>
        </p:sp>
      </p:grp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id="{5F00B54A-8899-4905-BB60-D53B9922A75B}"/>
              </a:ext>
            </a:extLst>
          </p:cNvPr>
          <p:cNvSpPr/>
          <p:nvPr/>
        </p:nvSpPr>
        <p:spPr>
          <a:xfrm rot="9900000">
            <a:off x="7156067" y="5691312"/>
            <a:ext cx="445011" cy="377951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7D31DD94-A08B-4697-B8DB-8BA17ACC7ED8}"/>
              </a:ext>
            </a:extLst>
          </p:cNvPr>
          <p:cNvSpPr>
            <a:spLocks noChangeAspect="1"/>
          </p:cNvSpPr>
          <p:nvPr/>
        </p:nvSpPr>
        <p:spPr>
          <a:xfrm>
            <a:off x="7077462" y="4277762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8AC71565-C31B-4208-9385-B2A0F1E106AD}"/>
              </a:ext>
            </a:extLst>
          </p:cNvPr>
          <p:cNvSpPr>
            <a:spLocks noChangeAspect="1"/>
          </p:cNvSpPr>
          <p:nvPr/>
        </p:nvSpPr>
        <p:spPr>
          <a:xfrm>
            <a:off x="7036894" y="1889960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Rounded Rectangle 1">
            <a:extLst>
              <a:ext uri="{FF2B5EF4-FFF2-40B4-BE49-F238E27FC236}">
                <a16:creationId xmlns:a16="http://schemas.microsoft.com/office/drawing/2014/main" id="{0986B829-6AEB-4A54-BB9F-205C4BE474A5}"/>
              </a:ext>
            </a:extLst>
          </p:cNvPr>
          <p:cNvSpPr>
            <a:spLocks noChangeAspect="1"/>
          </p:cNvSpPr>
          <p:nvPr/>
        </p:nvSpPr>
        <p:spPr>
          <a:xfrm rot="2648398">
            <a:off x="7202326" y="3064287"/>
            <a:ext cx="244650" cy="6257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D61C52-E834-42AB-9709-963ADB0C86E1}"/>
              </a:ext>
            </a:extLst>
          </p:cNvPr>
          <p:cNvSpPr txBox="1"/>
          <p:nvPr/>
        </p:nvSpPr>
        <p:spPr>
          <a:xfrm>
            <a:off x="3593254" y="2719362"/>
            <a:ext cx="27868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000" dirty="0">
                <a:cs typeface="Arial" pitchFamily="34" charset="0"/>
              </a:rPr>
              <a:t>哈尔滨工业大学（深圳）</a:t>
            </a:r>
            <a:endParaRPr lang="en-US" altLang="zh-CN" sz="2000" dirty="0">
              <a:cs typeface="Arial" pitchFamily="34" charset="0"/>
            </a:endParaRPr>
          </a:p>
          <a:p>
            <a:pPr algn="r"/>
            <a:r>
              <a:rPr lang="zh-CN" altLang="en-US" sz="2000" dirty="0">
                <a:cs typeface="Arial" pitchFamily="34" charset="0"/>
              </a:rPr>
              <a:t>理学院 </a:t>
            </a:r>
            <a:r>
              <a:rPr lang="en-US" altLang="zh-CN" sz="2000" dirty="0">
                <a:cs typeface="Arial" pitchFamily="34" charset="0"/>
              </a:rPr>
              <a:t>20</a:t>
            </a:r>
            <a:r>
              <a:rPr lang="zh-CN" altLang="en-US" sz="2000" dirty="0">
                <a:cs typeface="Arial" pitchFamily="34" charset="0"/>
              </a:rPr>
              <a:t>级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95802D-D72D-4305-B4F4-BE9BA4786CB8}"/>
              </a:ext>
            </a:extLst>
          </p:cNvPr>
          <p:cNvSpPr txBox="1"/>
          <p:nvPr/>
        </p:nvSpPr>
        <p:spPr>
          <a:xfrm>
            <a:off x="2992093" y="4527015"/>
            <a:ext cx="3435798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学分绩排名：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27/115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（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23%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）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综合排名：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7/115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四六级成绩：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584/456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5EE03D-E097-C250-E55D-5548BAD9D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2" y="2367822"/>
            <a:ext cx="1921389" cy="2621136"/>
          </a:xfrm>
          <a:prstGeom prst="rect">
            <a:avLst/>
          </a:prstGeom>
        </p:spPr>
      </p:pic>
      <p:grpSp>
        <p:nvGrpSpPr>
          <p:cNvPr id="41" name="Group 41">
            <a:extLst>
              <a:ext uri="{FF2B5EF4-FFF2-40B4-BE49-F238E27FC236}">
                <a16:creationId xmlns:a16="http://schemas.microsoft.com/office/drawing/2014/main" id="{65F83F56-165E-2D20-61C6-1A7BD834D64C}"/>
              </a:ext>
            </a:extLst>
          </p:cNvPr>
          <p:cNvGrpSpPr/>
          <p:nvPr/>
        </p:nvGrpSpPr>
        <p:grpSpPr>
          <a:xfrm>
            <a:off x="8067344" y="4115477"/>
            <a:ext cx="3932926" cy="776793"/>
            <a:chOff x="827584" y="4922584"/>
            <a:chExt cx="2218039" cy="776793"/>
          </a:xfrm>
        </p:grpSpPr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28730C41-DC7A-0AEC-0123-65261E0C88F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+mj-lt"/>
                </a:rPr>
                <a:t>2023.07   </a:t>
              </a:r>
              <a:r>
                <a:rPr lang="zh-CN" altLang="en-US" sz="1200" b="1" dirty="0">
                  <a:latin typeface="+mj-lt"/>
                </a:rPr>
                <a:t>中国专利 第一发明人发明专利</a:t>
              </a:r>
              <a:endParaRPr lang="en-US" altLang="zh-CN" sz="1200" b="1" dirty="0">
                <a:latin typeface="+mj-lt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07A9AF2C-6722-401A-75DC-FF50FC57F52F}"/>
                </a:ext>
              </a:extLst>
            </p:cNvPr>
            <p:cNvSpPr txBox="1"/>
            <p:nvPr/>
          </p:nvSpPr>
          <p:spPr>
            <a:xfrm>
              <a:off x="827584" y="5189237"/>
              <a:ext cx="2218039" cy="51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企业科创潜力评估方法、系统及计算机可读存储介质</a:t>
              </a:r>
            </a:p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公开号 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CN116433081A 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申请号 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CN202310286322.6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E3FDF1ED-0D9F-5137-3C5D-E19FFA8FA926}"/>
              </a:ext>
            </a:extLst>
          </p:cNvPr>
          <p:cNvGrpSpPr/>
          <p:nvPr/>
        </p:nvGrpSpPr>
        <p:grpSpPr>
          <a:xfrm>
            <a:off x="8067344" y="5251765"/>
            <a:ext cx="3932926" cy="990634"/>
            <a:chOff x="827584" y="4922584"/>
            <a:chExt cx="2218039" cy="990634"/>
          </a:xfrm>
        </p:grpSpPr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D6FAFEC6-CFB4-2F9E-3E15-0EA702F2C995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+mj-lt"/>
                </a:rPr>
                <a:t>其他竞赛与科研经历</a:t>
              </a:r>
              <a:endParaRPr lang="en-US" altLang="zh-CN" sz="1200" b="1" dirty="0">
                <a:latin typeface="+mj-lt"/>
              </a:endParaRPr>
            </a:p>
          </p:txBody>
        </p:sp>
        <p:sp>
          <p:nvSpPr>
            <p:cNvPr id="46" name="TextBox 21">
              <a:extLst>
                <a:ext uri="{FF2B5EF4-FFF2-40B4-BE49-F238E27FC236}">
                  <a16:creationId xmlns:a16="http://schemas.microsoft.com/office/drawing/2014/main" id="{7340F051-A341-D2A3-F24E-F672E1C19F35}"/>
                </a:ext>
              </a:extLst>
            </p:cNvPr>
            <p:cNvSpPr txBox="1"/>
            <p:nvPr/>
          </p:nvSpPr>
          <p:spPr>
            <a:xfrm>
              <a:off x="827584" y="5189237"/>
              <a:ext cx="2218039" cy="723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省级大创项目负责人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深圳零一学院“最具科研精神奖”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华数杯全国二等奖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19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4848528" y="2978897"/>
            <a:ext cx="3431129" cy="1553526"/>
            <a:chOff x="6665543" y="2749602"/>
            <a:chExt cx="2803506" cy="15535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665543" y="2749602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4800" b="1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保研经历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721813" y="3718353"/>
              <a:ext cx="274723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保研定位、课题组面试</a:t>
              </a:r>
              <a:endParaRPr lang="en-US" altLang="zh-CN" sz="1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夏令营及预推免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6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保研定位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6271FE43-CEEE-4DB6-BD90-67182E0D1342}"/>
              </a:ext>
            </a:extLst>
          </p:cNvPr>
          <p:cNvGrpSpPr/>
          <p:nvPr/>
        </p:nvGrpSpPr>
        <p:grpSpPr>
          <a:xfrm>
            <a:off x="1283678" y="1899155"/>
            <a:ext cx="3846918" cy="4129504"/>
            <a:chOff x="827365" y="1409323"/>
            <a:chExt cx="4759543" cy="5109168"/>
          </a:xfrm>
        </p:grpSpPr>
        <p:sp>
          <p:nvSpPr>
            <p:cNvPr id="4" name="원형: 비어 있음 1">
              <a:extLst>
                <a:ext uri="{FF2B5EF4-FFF2-40B4-BE49-F238E27FC236}">
                  <a16:creationId xmlns:a16="http://schemas.microsoft.com/office/drawing/2014/main" id="{C41C7D38-BCFA-4C55-8CC6-661A1F8F294B}"/>
                </a:ext>
              </a:extLst>
            </p:cNvPr>
            <p:cNvSpPr/>
            <p:nvPr/>
          </p:nvSpPr>
          <p:spPr>
            <a:xfrm>
              <a:off x="827366" y="1758949"/>
              <a:ext cx="4759542" cy="4759542"/>
            </a:xfrm>
            <a:prstGeom prst="donut">
              <a:avLst>
                <a:gd name="adj" fmla="val 81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자유형: 도형 19">
              <a:extLst>
                <a:ext uri="{FF2B5EF4-FFF2-40B4-BE49-F238E27FC236}">
                  <a16:creationId xmlns:a16="http://schemas.microsoft.com/office/drawing/2014/main" id="{3FF96071-440A-4A7F-B6D0-AA6DB060C628}"/>
                </a:ext>
              </a:extLst>
            </p:cNvPr>
            <p:cNvSpPr txBox="1">
              <a:spLocks/>
            </p:cNvSpPr>
            <p:nvPr/>
          </p:nvSpPr>
          <p:spPr>
            <a:xfrm>
              <a:off x="3465911" y="1843292"/>
              <a:ext cx="1822409" cy="2586876"/>
            </a:xfrm>
            <a:custGeom>
              <a:avLst/>
              <a:gdLst>
                <a:gd name="connsiteX0" fmla="*/ 863642 w 1822409"/>
                <a:gd name="connsiteY0" fmla="*/ 0 h 2586876"/>
                <a:gd name="connsiteX1" fmla="*/ 1706307 w 1822409"/>
                <a:gd name="connsiteY1" fmla="*/ 2577164 h 2586876"/>
                <a:gd name="connsiteX2" fmla="*/ 0 w 1822409"/>
                <a:gd name="connsiteY2" fmla="*/ 2586876 h 258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2409" h="2586876">
                  <a:moveTo>
                    <a:pt x="863642" y="0"/>
                  </a:moveTo>
                  <a:cubicBezTo>
                    <a:pt x="1679882" y="581132"/>
                    <a:pt x="2021522" y="1626487"/>
                    <a:pt x="1706307" y="2577164"/>
                  </a:cubicBezTo>
                  <a:lnTo>
                    <a:pt x="0" y="2586876"/>
                  </a:lnTo>
                  <a:close/>
                </a:path>
              </a:pathLst>
            </a:custGeom>
            <a:solidFill>
              <a:schemeClr val="accent3"/>
            </a:solidFill>
            <a:effectLst/>
          </p:spPr>
          <p:txBody>
            <a:bodyPr wrap="square" anchor="ctr">
              <a:noAutofit/>
            </a:bodyPr>
            <a:lstStyle>
              <a:lvl1pPr marL="0" marR="0" indent="0" algn="ctr" defTabSz="914446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6" name="자유형: 도형 12">
              <a:extLst>
                <a:ext uri="{FF2B5EF4-FFF2-40B4-BE49-F238E27FC236}">
                  <a16:creationId xmlns:a16="http://schemas.microsoft.com/office/drawing/2014/main" id="{18309135-DEA0-4C3E-886C-07BBA88CD8AE}"/>
                </a:ext>
              </a:extLst>
            </p:cNvPr>
            <p:cNvSpPr txBox="1">
              <a:spLocks/>
            </p:cNvSpPr>
            <p:nvPr/>
          </p:nvSpPr>
          <p:spPr>
            <a:xfrm>
              <a:off x="1553519" y="1409323"/>
              <a:ext cx="2719605" cy="2144179"/>
            </a:xfrm>
            <a:custGeom>
              <a:avLst/>
              <a:gdLst>
                <a:gd name="connsiteX0" fmla="*/ 1401769 w 2719605"/>
                <a:gd name="connsiteY0" fmla="*/ 1 h 2144179"/>
                <a:gd name="connsiteX1" fmla="*/ 2719605 w 2719605"/>
                <a:gd name="connsiteY1" fmla="*/ 421978 h 2144179"/>
                <a:gd name="connsiteX2" fmla="*/ 2144640 w 2719605"/>
                <a:gd name="connsiteY2" fmla="*/ 2144179 h 2144179"/>
                <a:gd name="connsiteX3" fmla="*/ 2136701 w 2719605"/>
                <a:gd name="connsiteY3" fmla="*/ 2144179 h 2144179"/>
                <a:gd name="connsiteX4" fmla="*/ 0 w 2719605"/>
                <a:gd name="connsiteY4" fmla="*/ 480476 h 2144179"/>
                <a:gd name="connsiteX5" fmla="*/ 1401769 w 2719605"/>
                <a:gd name="connsiteY5" fmla="*/ 1 h 214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605" h="2144179">
                  <a:moveTo>
                    <a:pt x="1401769" y="1"/>
                  </a:moveTo>
                  <a:cubicBezTo>
                    <a:pt x="1863929" y="178"/>
                    <a:pt x="2326036" y="140289"/>
                    <a:pt x="2719605" y="421978"/>
                  </a:cubicBezTo>
                  <a:lnTo>
                    <a:pt x="2144640" y="2144179"/>
                  </a:lnTo>
                  <a:lnTo>
                    <a:pt x="2136701" y="2144179"/>
                  </a:lnTo>
                  <a:lnTo>
                    <a:pt x="0" y="480476"/>
                  </a:lnTo>
                  <a:cubicBezTo>
                    <a:pt x="412291" y="159962"/>
                    <a:pt x="907061" y="-188"/>
                    <a:pt x="1401769" y="1"/>
                  </a:cubicBezTo>
                  <a:close/>
                </a:path>
              </a:pathLst>
            </a:custGeom>
            <a:solidFill>
              <a:schemeClr val="accent2"/>
            </a:solidFill>
            <a:effectLst/>
          </p:spPr>
          <p:txBody>
            <a:bodyPr wrap="square" anchor="ctr">
              <a:noAutofit/>
            </a:bodyPr>
            <a:lstStyle>
              <a:lvl1pPr marL="0" marR="0" indent="0" algn="ctr" defTabSz="914446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7" name="자유형: 도형 23">
              <a:extLst>
                <a:ext uri="{FF2B5EF4-FFF2-40B4-BE49-F238E27FC236}">
                  <a16:creationId xmlns:a16="http://schemas.microsoft.com/office/drawing/2014/main" id="{B71496B3-BEB6-4786-B4B0-E916AE84DDF5}"/>
                </a:ext>
              </a:extLst>
            </p:cNvPr>
            <p:cNvSpPr txBox="1">
              <a:spLocks/>
            </p:cNvSpPr>
            <p:nvPr/>
          </p:nvSpPr>
          <p:spPr>
            <a:xfrm>
              <a:off x="2547215" y="4499226"/>
              <a:ext cx="2626805" cy="1570156"/>
            </a:xfrm>
            <a:custGeom>
              <a:avLst/>
              <a:gdLst>
                <a:gd name="connsiteX0" fmla="*/ 462339 w 2626805"/>
                <a:gd name="connsiteY0" fmla="*/ 1569148 h 1570156"/>
                <a:gd name="connsiteX1" fmla="*/ 483227 w 2626805"/>
                <a:gd name="connsiteY1" fmla="*/ 1569612 h 1570156"/>
                <a:gd name="connsiteX2" fmla="*/ 471294 w 2626805"/>
                <a:gd name="connsiteY2" fmla="*/ 1570156 h 1570156"/>
                <a:gd name="connsiteX3" fmla="*/ 462562 w 2626805"/>
                <a:gd name="connsiteY3" fmla="*/ 1569858 h 1570156"/>
                <a:gd name="connsiteX4" fmla="*/ 2626805 w 2626805"/>
                <a:gd name="connsiteY4" fmla="*/ 0 h 1570156"/>
                <a:gd name="connsiteX5" fmla="*/ 495284 w 2626805"/>
                <a:gd name="connsiteY5" fmla="*/ 1569062 h 1570156"/>
                <a:gd name="connsiteX6" fmla="*/ 0 w 2626805"/>
                <a:gd name="connsiteY6" fmla="*/ 14951 h 15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6805" h="1570156">
                  <a:moveTo>
                    <a:pt x="462339" y="1569148"/>
                  </a:moveTo>
                  <a:lnTo>
                    <a:pt x="483227" y="1569612"/>
                  </a:lnTo>
                  <a:cubicBezTo>
                    <a:pt x="479254" y="1570099"/>
                    <a:pt x="475275" y="1570133"/>
                    <a:pt x="471294" y="1570156"/>
                  </a:cubicBezTo>
                  <a:lnTo>
                    <a:pt x="462562" y="1569858"/>
                  </a:lnTo>
                  <a:close/>
                  <a:moveTo>
                    <a:pt x="2626805" y="0"/>
                  </a:moveTo>
                  <a:cubicBezTo>
                    <a:pt x="2323053" y="924730"/>
                    <a:pt x="1466758" y="1554229"/>
                    <a:pt x="495284" y="1569062"/>
                  </a:cubicBezTo>
                  <a:lnTo>
                    <a:pt x="0" y="14951"/>
                  </a:lnTo>
                  <a:close/>
                </a:path>
              </a:pathLst>
            </a:custGeom>
            <a:solidFill>
              <a:schemeClr val="accent4"/>
            </a:solidFill>
            <a:effectLst/>
          </p:spPr>
          <p:txBody>
            <a:bodyPr wrap="square" anchor="ctr">
              <a:noAutofit/>
            </a:bodyPr>
            <a:lstStyle>
              <a:lvl1pPr marL="0" marR="0" indent="0" algn="ctr" defTabSz="914446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8" name="자유형: 도형 25">
              <a:extLst>
                <a:ext uri="{FF2B5EF4-FFF2-40B4-BE49-F238E27FC236}">
                  <a16:creationId xmlns:a16="http://schemas.microsoft.com/office/drawing/2014/main" id="{7C25DEF5-CE85-4ECE-8C65-601AD1BCEA20}"/>
                </a:ext>
              </a:extLst>
            </p:cNvPr>
            <p:cNvSpPr txBox="1">
              <a:spLocks/>
            </p:cNvSpPr>
            <p:nvPr/>
          </p:nvSpPr>
          <p:spPr>
            <a:xfrm>
              <a:off x="827365" y="3622560"/>
              <a:ext cx="2195336" cy="2446823"/>
            </a:xfrm>
            <a:custGeom>
              <a:avLst/>
              <a:gdLst>
                <a:gd name="connsiteX0" fmla="*/ 1374390 w 2195336"/>
                <a:gd name="connsiteY0" fmla="*/ 0 h 2446823"/>
                <a:gd name="connsiteX1" fmla="*/ 2151590 w 2195336"/>
                <a:gd name="connsiteY1" fmla="*/ 2438716 h 2446823"/>
                <a:gd name="connsiteX2" fmla="*/ 2195126 w 2195336"/>
                <a:gd name="connsiteY2" fmla="*/ 2439683 h 2446823"/>
                <a:gd name="connsiteX3" fmla="*/ 2195336 w 2195336"/>
                <a:gd name="connsiteY3" fmla="*/ 2440337 h 2446823"/>
                <a:gd name="connsiteX4" fmla="*/ 2192990 w 2195336"/>
                <a:gd name="connsiteY4" fmla="*/ 2440444 h 2446823"/>
                <a:gd name="connsiteX5" fmla="*/ 2151693 w 2195336"/>
                <a:gd name="connsiteY5" fmla="*/ 2439035 h 2446823"/>
                <a:gd name="connsiteX6" fmla="*/ 2154077 w 2195336"/>
                <a:gd name="connsiteY6" fmla="*/ 2446517 h 2446823"/>
                <a:gd name="connsiteX7" fmla="*/ 0 w 2195336"/>
                <a:gd name="connsiteY7" fmla="*/ 1016322 h 244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6" h="2446823">
                  <a:moveTo>
                    <a:pt x="1374390" y="0"/>
                  </a:moveTo>
                  <a:lnTo>
                    <a:pt x="2151590" y="2438716"/>
                  </a:lnTo>
                  <a:lnTo>
                    <a:pt x="2195126" y="2439683"/>
                  </a:lnTo>
                  <a:lnTo>
                    <a:pt x="2195336" y="2440337"/>
                  </a:lnTo>
                  <a:lnTo>
                    <a:pt x="2192990" y="2440444"/>
                  </a:lnTo>
                  <a:lnTo>
                    <a:pt x="2151693" y="2439035"/>
                  </a:lnTo>
                  <a:lnTo>
                    <a:pt x="2154077" y="2446517"/>
                  </a:lnTo>
                  <a:cubicBezTo>
                    <a:pt x="1203619" y="2462028"/>
                    <a:pt x="349619" y="1887845"/>
                    <a:pt x="0" y="101632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txBody>
            <a:bodyPr wrap="square" anchor="ctr">
              <a:noAutofit/>
            </a:bodyPr>
            <a:lstStyle>
              <a:lvl1pPr marL="0" marR="0" indent="0" algn="ctr" defTabSz="914446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777E7CC7-B37E-461B-8CF8-6702463B8E93}"/>
              </a:ext>
            </a:extLst>
          </p:cNvPr>
          <p:cNvSpPr/>
          <p:nvPr/>
        </p:nvSpPr>
        <p:spPr>
          <a:xfrm flipH="1">
            <a:off x="5581997" y="5355382"/>
            <a:ext cx="508316" cy="41933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Teardrop 1">
            <a:extLst>
              <a:ext uri="{FF2B5EF4-FFF2-40B4-BE49-F238E27FC236}">
                <a16:creationId xmlns:a16="http://schemas.microsoft.com/office/drawing/2014/main" id="{CBECD518-8D31-44CC-AC03-12ED4CF9DE0B}"/>
              </a:ext>
            </a:extLst>
          </p:cNvPr>
          <p:cNvSpPr/>
          <p:nvPr/>
        </p:nvSpPr>
        <p:spPr>
          <a:xfrm rot="18805991">
            <a:off x="6452763" y="2955819"/>
            <a:ext cx="519752" cy="5143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30">
            <a:extLst>
              <a:ext uri="{FF2B5EF4-FFF2-40B4-BE49-F238E27FC236}">
                <a16:creationId xmlns:a16="http://schemas.microsoft.com/office/drawing/2014/main" id="{B5587CF6-9353-44DF-9783-6C7B77F75B04}"/>
              </a:ext>
            </a:extLst>
          </p:cNvPr>
          <p:cNvSpPr/>
          <p:nvPr/>
        </p:nvSpPr>
        <p:spPr>
          <a:xfrm>
            <a:off x="6498383" y="4174316"/>
            <a:ext cx="439166" cy="44115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Block Arc 25">
            <a:extLst>
              <a:ext uri="{FF2B5EF4-FFF2-40B4-BE49-F238E27FC236}">
                <a16:creationId xmlns:a16="http://schemas.microsoft.com/office/drawing/2014/main" id="{782F373E-8FA7-4BDE-AA9F-03575218C16F}"/>
              </a:ext>
            </a:extLst>
          </p:cNvPr>
          <p:cNvSpPr>
            <a:spLocks noChangeAspect="1"/>
          </p:cNvSpPr>
          <p:nvPr/>
        </p:nvSpPr>
        <p:spPr>
          <a:xfrm>
            <a:off x="5652013" y="1766672"/>
            <a:ext cx="368284" cy="532058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Group 22">
            <a:extLst>
              <a:ext uri="{FF2B5EF4-FFF2-40B4-BE49-F238E27FC236}">
                <a16:creationId xmlns:a16="http://schemas.microsoft.com/office/drawing/2014/main" id="{473EA50D-8A50-483D-B10F-A9A6D933CAFA}"/>
              </a:ext>
            </a:extLst>
          </p:cNvPr>
          <p:cNvGrpSpPr/>
          <p:nvPr/>
        </p:nvGrpSpPr>
        <p:grpSpPr>
          <a:xfrm>
            <a:off x="7447092" y="2802071"/>
            <a:ext cx="4177569" cy="1013261"/>
            <a:chOff x="2543198" y="4450714"/>
            <a:chExt cx="2569255" cy="7929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5E7784-1B76-4E6B-8018-AE6C406B2E83}"/>
                </a:ext>
              </a:extLst>
            </p:cNvPr>
            <p:cNvSpPr txBox="1"/>
            <p:nvPr/>
          </p:nvSpPr>
          <p:spPr>
            <a:xfrm>
              <a:off x="2543198" y="4673829"/>
              <a:ext cx="2569255" cy="569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科研经历与竞赛获奖较多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考虑提前联系老师，课题组的初筛可能通过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准备课题组面试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FEEFE-8773-40CF-B061-FA0075153E44}"/>
                </a:ext>
              </a:extLst>
            </p:cNvPr>
            <p:cNvSpPr txBox="1"/>
            <p:nvPr/>
          </p:nvSpPr>
          <p:spPr>
            <a:xfrm>
              <a:off x="2543198" y="4450714"/>
              <a:ext cx="2569255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科研经历与竞赛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——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提前联系老师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2">
            <a:extLst>
              <a:ext uri="{FF2B5EF4-FFF2-40B4-BE49-F238E27FC236}">
                <a16:creationId xmlns:a16="http://schemas.microsoft.com/office/drawing/2014/main" id="{A4BF60CD-34AC-49B6-8E47-703FDC94F1BC}"/>
              </a:ext>
            </a:extLst>
          </p:cNvPr>
          <p:cNvGrpSpPr/>
          <p:nvPr/>
        </p:nvGrpSpPr>
        <p:grpSpPr>
          <a:xfrm>
            <a:off x="7447092" y="3993070"/>
            <a:ext cx="4177569" cy="795253"/>
            <a:chOff x="2543198" y="4450714"/>
            <a:chExt cx="2569255" cy="6223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9C66E4-A3FB-4D19-B90E-CDE6FE18DCD8}"/>
                </a:ext>
              </a:extLst>
            </p:cNvPr>
            <p:cNvSpPr txBox="1"/>
            <p:nvPr/>
          </p:nvSpPr>
          <p:spPr>
            <a:xfrm>
              <a:off x="2543198" y="4673829"/>
              <a:ext cx="2569255" cy="39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国内比较卷，可以考虑直申国外或港校的学硕或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PhD</a:t>
              </a: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但本人比较期待在硕士有成果后再出国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EC7581-8717-496A-B215-2FC4980382A3}"/>
                </a:ext>
              </a:extLst>
            </p:cNvPr>
            <p:cNvSpPr txBox="1"/>
            <p:nvPr/>
          </p:nvSpPr>
          <p:spPr>
            <a:xfrm>
              <a:off x="2543198" y="4450714"/>
              <a:ext cx="2569255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其他方向一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——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申请港校或出国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8349E65E-F4E2-485A-9301-039A55995D5B}"/>
              </a:ext>
            </a:extLst>
          </p:cNvPr>
          <p:cNvGrpSpPr/>
          <p:nvPr/>
        </p:nvGrpSpPr>
        <p:grpSpPr>
          <a:xfrm>
            <a:off x="6520670" y="5122262"/>
            <a:ext cx="4688104" cy="795256"/>
            <a:chOff x="2543198" y="4450714"/>
            <a:chExt cx="2883240" cy="622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6B582E-314D-410A-B190-D039F6292CFF}"/>
                </a:ext>
              </a:extLst>
            </p:cNvPr>
            <p:cNvSpPr txBox="1"/>
            <p:nvPr/>
          </p:nvSpPr>
          <p:spPr>
            <a:xfrm>
              <a:off x="2543198" y="4673832"/>
              <a:ext cx="2883240" cy="39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哈深计科、更好学校的非计科科班专业、稍差学校的好课题组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实习或提前联系老师进入课题组，争取得到教授欣赏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8EE4CB-F5A8-42A5-8B9E-072EF64548F1}"/>
                </a:ext>
              </a:extLst>
            </p:cNvPr>
            <p:cNvSpPr txBox="1"/>
            <p:nvPr/>
          </p:nvSpPr>
          <p:spPr>
            <a:xfrm>
              <a:off x="2543198" y="4450714"/>
              <a:ext cx="2569255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其他方向二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——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申请国内学校直博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389BE52-86A6-4181-AE91-1E028CC8A871}"/>
              </a:ext>
            </a:extLst>
          </p:cNvPr>
          <p:cNvGrpSpPr/>
          <p:nvPr/>
        </p:nvGrpSpPr>
        <p:grpSpPr>
          <a:xfrm>
            <a:off x="6520670" y="1532069"/>
            <a:ext cx="4177569" cy="795253"/>
            <a:chOff x="2543198" y="4450714"/>
            <a:chExt cx="2569255" cy="62232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BFDC4D-A1D9-4E10-9484-6AD8D0B39C05}"/>
                </a:ext>
              </a:extLst>
            </p:cNvPr>
            <p:cNvSpPr txBox="1"/>
            <p:nvPr/>
          </p:nvSpPr>
          <p:spPr>
            <a:xfrm>
              <a:off x="2543198" y="4673829"/>
              <a:ext cx="2569255" cy="39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学分绩排名较低（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23%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），夏令营或预推免的初筛会被刷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做好大概率留本校学硕的准备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8E91EF-F453-48FB-B00F-D1FD27C45031}"/>
                </a:ext>
              </a:extLst>
            </p:cNvPr>
            <p:cNvSpPr txBox="1"/>
            <p:nvPr/>
          </p:nvSpPr>
          <p:spPr>
            <a:xfrm>
              <a:off x="2543198" y="4450714"/>
              <a:ext cx="2569255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学分绩大概率不符合保外要求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——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以本校为主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AF177A-C9DA-40BD-B6FA-406BB83A132F}"/>
              </a:ext>
            </a:extLst>
          </p:cNvPr>
          <p:cNvSpPr txBox="1"/>
          <p:nvPr/>
        </p:nvSpPr>
        <p:spPr>
          <a:xfrm>
            <a:off x="2589387" y="2236090"/>
            <a:ext cx="114592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cs typeface="Arial" pitchFamily="34" charset="0"/>
              </a:rPr>
              <a:t>学分绩？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CBE1E2-A41E-4F57-B648-8EABC59B145A}"/>
              </a:ext>
            </a:extLst>
          </p:cNvPr>
          <p:cNvSpPr txBox="1"/>
          <p:nvPr/>
        </p:nvSpPr>
        <p:spPr>
          <a:xfrm>
            <a:off x="3682437" y="3552765"/>
            <a:ext cx="114592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cs typeface="Arial" pitchFamily="34" charset="0"/>
              </a:rPr>
              <a:t>科研？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40382-3492-4C21-9BE2-3734B1355E36}"/>
              </a:ext>
            </a:extLst>
          </p:cNvPr>
          <p:cNvSpPr txBox="1"/>
          <p:nvPr/>
        </p:nvSpPr>
        <p:spPr>
          <a:xfrm>
            <a:off x="3006848" y="4584499"/>
            <a:ext cx="114592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Arial" pitchFamily="34" charset="0"/>
              </a:rPr>
              <a:t>出国？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F391BD-C28E-4D39-88C9-9F9C96FDC981}"/>
              </a:ext>
            </a:extLst>
          </p:cNvPr>
          <p:cNvSpPr txBox="1"/>
          <p:nvPr/>
        </p:nvSpPr>
        <p:spPr>
          <a:xfrm>
            <a:off x="1492059" y="4384792"/>
            <a:ext cx="114592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Arial" pitchFamily="34" charset="0"/>
              </a:rPr>
              <a:t>直博？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DA77E07-84EC-42B1-863B-1D4EAB03B9E5}"/>
              </a:ext>
            </a:extLst>
          </p:cNvPr>
          <p:cNvSpPr/>
          <p:nvPr/>
        </p:nvSpPr>
        <p:spPr>
          <a:xfrm>
            <a:off x="2814953" y="5861819"/>
            <a:ext cx="243114" cy="2431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F5AD84BE-D46A-4E5C-BEEF-4C54BAE95755}"/>
              </a:ext>
            </a:extLst>
          </p:cNvPr>
          <p:cNvSpPr/>
          <p:nvPr/>
        </p:nvSpPr>
        <p:spPr>
          <a:xfrm>
            <a:off x="4205026" y="5506904"/>
            <a:ext cx="243114" cy="2431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2C5AE7F9-EBFD-44FC-AFF7-277DE472038C}"/>
              </a:ext>
            </a:extLst>
          </p:cNvPr>
          <p:cNvSpPr/>
          <p:nvPr/>
        </p:nvSpPr>
        <p:spPr>
          <a:xfrm>
            <a:off x="4923248" y="4553274"/>
            <a:ext cx="243114" cy="2431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8">
            <a:extLst>
              <a:ext uri="{FF2B5EF4-FFF2-40B4-BE49-F238E27FC236}">
                <a16:creationId xmlns:a16="http://schemas.microsoft.com/office/drawing/2014/main" id="{83341120-354E-44DD-A178-BDF4EF737786}"/>
              </a:ext>
            </a:extLst>
          </p:cNvPr>
          <p:cNvSpPr/>
          <p:nvPr/>
        </p:nvSpPr>
        <p:spPr>
          <a:xfrm>
            <a:off x="4871847" y="3344181"/>
            <a:ext cx="243114" cy="2431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C2620DA-7CC5-7775-1082-6FAA8F6A2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90" y="3489453"/>
            <a:ext cx="840285" cy="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9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769D0F-0957-4715-ABEF-7CBF9D7F2A21}"/>
              </a:ext>
            </a:extLst>
          </p:cNvPr>
          <p:cNvGrpSpPr/>
          <p:nvPr/>
        </p:nvGrpSpPr>
        <p:grpSpPr>
          <a:xfrm rot="20470798">
            <a:off x="-233489" y="3236578"/>
            <a:ext cx="12689379" cy="1197164"/>
            <a:chOff x="-233489" y="3236578"/>
            <a:chExt cx="12689379" cy="1197164"/>
          </a:xfrm>
        </p:grpSpPr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8AF7319E-1FED-4F39-8D74-ED98328F260D}"/>
                </a:ext>
              </a:extLst>
            </p:cNvPr>
            <p:cNvSpPr/>
            <p:nvPr/>
          </p:nvSpPr>
          <p:spPr>
            <a:xfrm>
              <a:off x="-233489" y="3494955"/>
              <a:ext cx="1296000" cy="680408"/>
            </a:xfrm>
            <a:prstGeom prst="rightArrow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3069ED5E-9808-407E-B36F-5875EDFAE177}"/>
                </a:ext>
              </a:extLst>
            </p:cNvPr>
            <p:cNvSpPr/>
            <p:nvPr/>
          </p:nvSpPr>
          <p:spPr>
            <a:xfrm>
              <a:off x="11159890" y="3456888"/>
              <a:ext cx="1296000" cy="756543"/>
            </a:xfrm>
            <a:prstGeom prst="rightArrow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9B47893D-42D6-4F6D-9904-D22D1FFC2BC6}"/>
                </a:ext>
              </a:extLst>
            </p:cNvPr>
            <p:cNvSpPr/>
            <p:nvPr/>
          </p:nvSpPr>
          <p:spPr>
            <a:xfrm>
              <a:off x="5463201" y="3456888"/>
              <a:ext cx="1296000" cy="756543"/>
            </a:xfrm>
            <a:prstGeom prst="rightArrow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EB6BAE2E-C7A9-4CD0-B3DD-92A7C35EDD5D}"/>
                </a:ext>
              </a:extLst>
            </p:cNvPr>
            <p:cNvSpPr/>
            <p:nvPr/>
          </p:nvSpPr>
          <p:spPr>
            <a:xfrm>
              <a:off x="8311546" y="3456888"/>
              <a:ext cx="1296000" cy="756543"/>
            </a:xfrm>
            <a:prstGeom prst="rightArrow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C2078563-04BB-4274-88E4-EFEDC782D2E8}"/>
                </a:ext>
              </a:extLst>
            </p:cNvPr>
            <p:cNvSpPr/>
            <p:nvPr/>
          </p:nvSpPr>
          <p:spPr>
            <a:xfrm>
              <a:off x="2614856" y="3494955"/>
              <a:ext cx="1296000" cy="680408"/>
            </a:xfrm>
            <a:prstGeom prst="rightArrow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5" name="Group 28">
              <a:extLst>
                <a:ext uri="{FF2B5EF4-FFF2-40B4-BE49-F238E27FC236}">
                  <a16:creationId xmlns:a16="http://schemas.microsoft.com/office/drawing/2014/main" id="{A7A54A57-2B71-4B02-BCFB-1806E49AB136}"/>
                </a:ext>
              </a:extLst>
            </p:cNvPr>
            <p:cNvGrpSpPr/>
            <p:nvPr/>
          </p:nvGrpSpPr>
          <p:grpSpPr>
            <a:xfrm>
              <a:off x="1240100" y="3236578"/>
              <a:ext cx="1197166" cy="1197164"/>
              <a:chOff x="567301" y="1843663"/>
              <a:chExt cx="1076689" cy="1076687"/>
            </a:xfrm>
          </p:grpSpPr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D91AA8E5-5404-4796-BB99-69FDA5907F70}"/>
                  </a:ext>
                </a:extLst>
              </p:cNvPr>
              <p:cNvSpPr/>
              <p:nvPr/>
            </p:nvSpPr>
            <p:spPr>
              <a:xfrm>
                <a:off x="567301" y="1843663"/>
                <a:ext cx="1076689" cy="1076687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Oval 2">
                <a:extLst>
                  <a:ext uri="{FF2B5EF4-FFF2-40B4-BE49-F238E27FC236}">
                    <a16:creationId xmlns:a16="http://schemas.microsoft.com/office/drawing/2014/main" id="{CFEECE71-D6EF-4795-8309-FB049B724DAE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26" name="Group 29">
              <a:extLst>
                <a:ext uri="{FF2B5EF4-FFF2-40B4-BE49-F238E27FC236}">
                  <a16:creationId xmlns:a16="http://schemas.microsoft.com/office/drawing/2014/main" id="{E3F26DF1-5154-4E4C-A7BE-C4AFB4D0C696}"/>
                </a:ext>
              </a:extLst>
            </p:cNvPr>
            <p:cNvGrpSpPr/>
            <p:nvPr/>
          </p:nvGrpSpPr>
          <p:grpSpPr>
            <a:xfrm>
              <a:off x="4088445" y="3236578"/>
              <a:ext cx="1197166" cy="1197164"/>
              <a:chOff x="567301" y="1843663"/>
              <a:chExt cx="1076689" cy="1076687"/>
            </a:xfrm>
          </p:grpSpPr>
          <p:sp>
            <p:nvSpPr>
              <p:cNvPr id="33" name="Oval 30">
                <a:extLst>
                  <a:ext uri="{FF2B5EF4-FFF2-40B4-BE49-F238E27FC236}">
                    <a16:creationId xmlns:a16="http://schemas.microsoft.com/office/drawing/2014/main" id="{FEB19FE1-8FA0-428B-9910-B2CAF9721F5F}"/>
                  </a:ext>
                </a:extLst>
              </p:cNvPr>
              <p:cNvSpPr/>
              <p:nvPr/>
            </p:nvSpPr>
            <p:spPr>
              <a:xfrm>
                <a:off x="567301" y="1843663"/>
                <a:ext cx="1076689" cy="1076687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Oval 31">
                <a:extLst>
                  <a:ext uri="{FF2B5EF4-FFF2-40B4-BE49-F238E27FC236}">
                    <a16:creationId xmlns:a16="http://schemas.microsoft.com/office/drawing/2014/main" id="{EA6949F1-65F6-4226-8516-ADBF4D2034ED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32">
              <a:extLst>
                <a:ext uri="{FF2B5EF4-FFF2-40B4-BE49-F238E27FC236}">
                  <a16:creationId xmlns:a16="http://schemas.microsoft.com/office/drawing/2014/main" id="{90945BEE-49BA-4BC0-993E-46625DC2A805}"/>
                </a:ext>
              </a:extLst>
            </p:cNvPr>
            <p:cNvGrpSpPr/>
            <p:nvPr/>
          </p:nvGrpSpPr>
          <p:grpSpPr>
            <a:xfrm>
              <a:off x="6936790" y="3236578"/>
              <a:ext cx="1197166" cy="1197164"/>
              <a:chOff x="567301" y="1843663"/>
              <a:chExt cx="1076689" cy="1076687"/>
            </a:xfrm>
          </p:grpSpPr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8E4049B3-DC76-4660-B41F-18B0B599F8D2}"/>
                  </a:ext>
                </a:extLst>
              </p:cNvPr>
              <p:cNvSpPr/>
              <p:nvPr/>
            </p:nvSpPr>
            <p:spPr>
              <a:xfrm>
                <a:off x="567301" y="1843663"/>
                <a:ext cx="1076689" cy="1076687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Oval 34">
                <a:extLst>
                  <a:ext uri="{FF2B5EF4-FFF2-40B4-BE49-F238E27FC236}">
                    <a16:creationId xmlns:a16="http://schemas.microsoft.com/office/drawing/2014/main" id="{A02EC8E6-20BB-4AD5-B0D9-4641B27E8323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8" name="Group 35">
              <a:extLst>
                <a:ext uri="{FF2B5EF4-FFF2-40B4-BE49-F238E27FC236}">
                  <a16:creationId xmlns:a16="http://schemas.microsoft.com/office/drawing/2014/main" id="{C784E481-DDF2-4A4C-A3D4-A9A21EC4FA4D}"/>
                </a:ext>
              </a:extLst>
            </p:cNvPr>
            <p:cNvGrpSpPr/>
            <p:nvPr/>
          </p:nvGrpSpPr>
          <p:grpSpPr>
            <a:xfrm>
              <a:off x="9785135" y="3236578"/>
              <a:ext cx="1197166" cy="1197164"/>
              <a:chOff x="567301" y="1843663"/>
              <a:chExt cx="1076689" cy="1076687"/>
            </a:xfrm>
          </p:grpSpPr>
          <p:sp>
            <p:nvSpPr>
              <p:cNvPr id="29" name="Oval 36">
                <a:extLst>
                  <a:ext uri="{FF2B5EF4-FFF2-40B4-BE49-F238E27FC236}">
                    <a16:creationId xmlns:a16="http://schemas.microsoft.com/office/drawing/2014/main" id="{A59D789A-7AE5-4D7C-AEB7-C4611188A5B8}"/>
                  </a:ext>
                </a:extLst>
              </p:cNvPr>
              <p:cNvSpPr/>
              <p:nvPr/>
            </p:nvSpPr>
            <p:spPr>
              <a:xfrm>
                <a:off x="567301" y="1843663"/>
                <a:ext cx="1076689" cy="1076687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Oval 37">
                <a:extLst>
                  <a:ext uri="{FF2B5EF4-FFF2-40B4-BE49-F238E27FC236}">
                    <a16:creationId xmlns:a16="http://schemas.microsoft.com/office/drawing/2014/main" id="{EBFC98CA-C276-45DD-8E75-1DF9C0291F6C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85A1A757-240F-434E-9C76-ACC35702C7D7}"/>
              </a:ext>
            </a:extLst>
          </p:cNvPr>
          <p:cNvSpPr/>
          <p:nvPr/>
        </p:nvSpPr>
        <p:spPr>
          <a:xfrm>
            <a:off x="1945541" y="503919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3F0D7637-F4A7-4CD1-9B0F-C949FD460270}"/>
              </a:ext>
            </a:extLst>
          </p:cNvPr>
          <p:cNvSpPr/>
          <p:nvPr/>
        </p:nvSpPr>
        <p:spPr>
          <a:xfrm rot="2700000">
            <a:off x="9999124" y="220347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1308AC4C-A588-4D71-B1EB-53A5C91CAFC7}"/>
              </a:ext>
            </a:extLst>
          </p:cNvPr>
          <p:cNvSpPr/>
          <p:nvPr/>
        </p:nvSpPr>
        <p:spPr>
          <a:xfrm flipH="1">
            <a:off x="4562057" y="414461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Rectangle 36">
            <a:extLst>
              <a:ext uri="{FF2B5EF4-FFF2-40B4-BE49-F238E27FC236}">
                <a16:creationId xmlns:a16="http://schemas.microsoft.com/office/drawing/2014/main" id="{154532C7-1C02-4B32-8F32-0564BBCC87BE}"/>
              </a:ext>
            </a:extLst>
          </p:cNvPr>
          <p:cNvSpPr/>
          <p:nvPr/>
        </p:nvSpPr>
        <p:spPr>
          <a:xfrm>
            <a:off x="7248069" y="322025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Group 45">
            <a:extLst>
              <a:ext uri="{FF2B5EF4-FFF2-40B4-BE49-F238E27FC236}">
                <a16:creationId xmlns:a16="http://schemas.microsoft.com/office/drawing/2014/main" id="{73FB46D5-A1B1-4CA2-9DE1-249C97A30014}"/>
              </a:ext>
            </a:extLst>
          </p:cNvPr>
          <p:cNvGrpSpPr/>
          <p:nvPr/>
        </p:nvGrpSpPr>
        <p:grpSpPr>
          <a:xfrm>
            <a:off x="9247387" y="3273207"/>
            <a:ext cx="1815812" cy="1659172"/>
            <a:chOff x="3017859" y="4283314"/>
            <a:chExt cx="1890849" cy="16591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4D8424-A9BB-4BB3-A4C6-4149797AC9F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38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5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分钟自我介绍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30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分钟问答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主要考察现场英语写作与表达、专业知识点（数学），以及一些闲聊等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196013-62AC-43C5-9BB3-E8B3A38C9EF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4"/>
                  </a:solidFill>
                  <a:cs typeface="Arial" pitchFamily="34" charset="0"/>
                </a:rPr>
                <a:t>北深某组</a:t>
              </a:r>
              <a:r>
                <a:rPr lang="en-US" altLang="zh-CN" sz="1400" b="1" dirty="0">
                  <a:solidFill>
                    <a:schemeClr val="accent4"/>
                  </a:solidFill>
                  <a:cs typeface="Arial" pitchFamily="34" charset="0"/>
                </a:rPr>
                <a:t>2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63">
            <a:extLst>
              <a:ext uri="{FF2B5EF4-FFF2-40B4-BE49-F238E27FC236}">
                <a16:creationId xmlns:a16="http://schemas.microsoft.com/office/drawing/2014/main" id="{7A89EDA2-FE19-4C14-AF68-3A53CC80C699}"/>
              </a:ext>
            </a:extLst>
          </p:cNvPr>
          <p:cNvGrpSpPr/>
          <p:nvPr/>
        </p:nvGrpSpPr>
        <p:grpSpPr>
          <a:xfrm>
            <a:off x="1024380" y="3109588"/>
            <a:ext cx="2107417" cy="1224316"/>
            <a:chOff x="2867380" y="4283314"/>
            <a:chExt cx="2194504" cy="12243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02067-F862-4266-9DFC-2A681C84A751}"/>
                </a:ext>
              </a:extLst>
            </p:cNvPr>
            <p:cNvSpPr txBox="1"/>
            <p:nvPr/>
          </p:nvSpPr>
          <p:spPr>
            <a:xfrm>
              <a:off x="2867380" y="4561474"/>
              <a:ext cx="2194504" cy="94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CV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方向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分机试与面试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机试为洛谷平台在线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OJ</a:t>
              </a: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面试为阅读英文论文并汇报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E0E63-3069-4484-BFE5-652D4ED5CC49}"/>
                </a:ext>
              </a:extLst>
            </p:cNvPr>
            <p:cNvSpPr txBox="1"/>
            <p:nvPr/>
          </p:nvSpPr>
          <p:spPr>
            <a:xfrm>
              <a:off x="3017860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cs typeface="Arial" pitchFamily="34" charset="0"/>
                </a:rPr>
                <a:t>清深某组</a:t>
              </a:r>
              <a:r>
                <a:rPr lang="en-US" altLang="zh-CN" sz="14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66">
            <a:extLst>
              <a:ext uri="{FF2B5EF4-FFF2-40B4-BE49-F238E27FC236}">
                <a16:creationId xmlns:a16="http://schemas.microsoft.com/office/drawing/2014/main" id="{0B05F347-CC48-4E1D-B59E-D5864BFD3627}"/>
              </a:ext>
            </a:extLst>
          </p:cNvPr>
          <p:cNvGrpSpPr/>
          <p:nvPr/>
        </p:nvGrpSpPr>
        <p:grpSpPr>
          <a:xfrm>
            <a:off x="3720147" y="2372767"/>
            <a:ext cx="2075502" cy="1215128"/>
            <a:chOff x="2887851" y="4283314"/>
            <a:chExt cx="2161272" cy="12151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51EED-5EF5-4706-AB90-81B1F6CF32BA}"/>
                </a:ext>
              </a:extLst>
            </p:cNvPr>
            <p:cNvSpPr txBox="1"/>
            <p:nvPr/>
          </p:nvSpPr>
          <p:spPr>
            <a:xfrm>
              <a:off x="2887851" y="4552286"/>
              <a:ext cx="2161272" cy="94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网络安全方向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阅读论文汇报、解释术语等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需额外学习知识太多，遂放弃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FF78C6-64AB-479E-B2E5-7E30588DDF10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cs typeface="Arial" pitchFamily="34" charset="0"/>
                </a:rPr>
                <a:t>清深某组</a:t>
              </a:r>
              <a:r>
                <a:rPr lang="en-US" altLang="zh-CN" sz="1400" b="1" dirty="0">
                  <a:solidFill>
                    <a:schemeClr val="accent2"/>
                  </a:solidFill>
                  <a:cs typeface="Arial" pitchFamily="34" charset="0"/>
                </a:rPr>
                <a:t>2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69">
            <a:extLst>
              <a:ext uri="{FF2B5EF4-FFF2-40B4-BE49-F238E27FC236}">
                <a16:creationId xmlns:a16="http://schemas.microsoft.com/office/drawing/2014/main" id="{852BA361-FF4A-4326-AB18-47B737C9E512}"/>
              </a:ext>
            </a:extLst>
          </p:cNvPr>
          <p:cNvGrpSpPr/>
          <p:nvPr/>
        </p:nvGrpSpPr>
        <p:grpSpPr>
          <a:xfrm>
            <a:off x="6551325" y="4193913"/>
            <a:ext cx="1815811" cy="1223155"/>
            <a:chOff x="3017859" y="4283314"/>
            <a:chExt cx="1890848" cy="12231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351508-683C-4A5D-9978-1D279585AAEA}"/>
                </a:ext>
              </a:extLst>
            </p:cNvPr>
            <p:cNvSpPr txBox="1"/>
            <p:nvPr/>
          </p:nvSpPr>
          <p:spPr>
            <a:xfrm>
              <a:off x="3021855" y="4560313"/>
              <a:ext cx="1886852" cy="94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10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分钟自我介绍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10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分钟问答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algn="ctr">
                <a:lnSpc>
                  <a:spcPts val="1700"/>
                </a:lnSpc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主要针对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PPT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中的科研经历进行提问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430E26-AB12-4394-8292-EDE186442A66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cs typeface="Arial" pitchFamily="34" charset="0"/>
                </a:rPr>
                <a:t>北深某组</a:t>
              </a:r>
              <a:r>
                <a:rPr lang="en-US" altLang="zh-CN" sz="1400" b="1" dirty="0">
                  <a:solidFill>
                    <a:schemeClr val="accent3"/>
                  </a:solidFill>
                  <a:cs typeface="Arial" pitchFamily="34" charset="0"/>
                </a:rPr>
                <a:t>1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7FDC4508-3414-1E88-648C-23C80BD58362}"/>
              </a:ext>
            </a:extLst>
          </p:cNvPr>
          <p:cNvSpPr txBox="1">
            <a:spLocks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联系老师与课题组面试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B2BB38F1-829A-6CCE-638C-DE6F57FF88FB}"/>
              </a:ext>
            </a:extLst>
          </p:cNvPr>
          <p:cNvSpPr txBox="1"/>
          <p:nvPr/>
        </p:nvSpPr>
        <p:spPr>
          <a:xfrm>
            <a:off x="3415138" y="1349890"/>
            <a:ext cx="4177569" cy="63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保研当年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月份左右开始联系老师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月份收到考核通知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夏令营与预推免</a:t>
            </a:r>
            <a:endParaRPr 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8A69CB2-DDBC-4DDF-9CA2-C8AD3D2E6AAE}"/>
              </a:ext>
            </a:extLst>
          </p:cNvPr>
          <p:cNvSpPr/>
          <p:nvPr/>
        </p:nvSpPr>
        <p:spPr>
          <a:xfrm rot="5400000">
            <a:off x="10309484" y="467334"/>
            <a:ext cx="286344" cy="34786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0C32CC7-9FF7-4AD6-B427-2A9906025EC9}"/>
              </a:ext>
            </a:extLst>
          </p:cNvPr>
          <p:cNvSpPr/>
          <p:nvPr/>
        </p:nvSpPr>
        <p:spPr>
          <a:xfrm rot="5400000">
            <a:off x="2211670" y="2661476"/>
            <a:ext cx="283340" cy="5719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96BF28CB-BC48-4C6D-B9AF-262D36FCCB03}"/>
              </a:ext>
            </a:extLst>
          </p:cNvPr>
          <p:cNvGrpSpPr/>
          <p:nvPr/>
        </p:nvGrpSpPr>
        <p:grpSpPr>
          <a:xfrm rot="2936455">
            <a:off x="6209674" y="1271494"/>
            <a:ext cx="1514103" cy="5200124"/>
            <a:chOff x="5454801" y="1830755"/>
            <a:chExt cx="1282396" cy="4404336"/>
          </a:xfrm>
        </p:grpSpPr>
        <p:sp>
          <p:nvSpPr>
            <p:cNvPr id="28" name="Block Arc 5">
              <a:extLst>
                <a:ext uri="{FF2B5EF4-FFF2-40B4-BE49-F238E27FC236}">
                  <a16:creationId xmlns:a16="http://schemas.microsoft.com/office/drawing/2014/main" id="{D5C2A3FA-32D7-40AB-AF1B-B0BE774A37FD}"/>
                </a:ext>
              </a:extLst>
            </p:cNvPr>
            <p:cNvSpPr/>
            <p:nvPr/>
          </p:nvSpPr>
          <p:spPr>
            <a:xfrm rot="16200000">
              <a:off x="5454802" y="1830754"/>
              <a:ext cx="1282394" cy="1282395"/>
            </a:xfrm>
            <a:prstGeom prst="blockArc">
              <a:avLst>
                <a:gd name="adj1" fmla="val 10800000"/>
                <a:gd name="adj2" fmla="val 0"/>
                <a:gd name="adj3" fmla="val 1885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9" name="Block Arc 8">
              <a:extLst>
                <a:ext uri="{FF2B5EF4-FFF2-40B4-BE49-F238E27FC236}">
                  <a16:creationId xmlns:a16="http://schemas.microsoft.com/office/drawing/2014/main" id="{D7C719D0-86E3-4130-809B-832B80F3ADD4}"/>
                </a:ext>
              </a:extLst>
            </p:cNvPr>
            <p:cNvSpPr/>
            <p:nvPr/>
          </p:nvSpPr>
          <p:spPr>
            <a:xfrm rot="5400000">
              <a:off x="5454802" y="2871401"/>
              <a:ext cx="1282394" cy="1282395"/>
            </a:xfrm>
            <a:prstGeom prst="blockArc">
              <a:avLst>
                <a:gd name="adj1" fmla="val 10800000"/>
                <a:gd name="adj2" fmla="val 0"/>
                <a:gd name="adj3" fmla="val 188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Block Arc 9">
              <a:extLst>
                <a:ext uri="{FF2B5EF4-FFF2-40B4-BE49-F238E27FC236}">
                  <a16:creationId xmlns:a16="http://schemas.microsoft.com/office/drawing/2014/main" id="{1B455BFE-2885-4A58-ABA3-833F5FECD253}"/>
                </a:ext>
              </a:extLst>
            </p:cNvPr>
            <p:cNvSpPr/>
            <p:nvPr/>
          </p:nvSpPr>
          <p:spPr>
            <a:xfrm rot="16200000">
              <a:off x="5454802" y="3912049"/>
              <a:ext cx="1282394" cy="1282395"/>
            </a:xfrm>
            <a:prstGeom prst="blockArc">
              <a:avLst>
                <a:gd name="adj1" fmla="val 10800000"/>
                <a:gd name="adj2" fmla="val 0"/>
                <a:gd name="adj3" fmla="val 188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Block Arc 10">
              <a:extLst>
                <a:ext uri="{FF2B5EF4-FFF2-40B4-BE49-F238E27FC236}">
                  <a16:creationId xmlns:a16="http://schemas.microsoft.com/office/drawing/2014/main" id="{E6E99CF4-7CAB-4EF7-983D-4C83F703A85C}"/>
                </a:ext>
              </a:extLst>
            </p:cNvPr>
            <p:cNvSpPr/>
            <p:nvPr/>
          </p:nvSpPr>
          <p:spPr>
            <a:xfrm rot="5400000">
              <a:off x="5454803" y="4952696"/>
              <a:ext cx="1282394" cy="1282395"/>
            </a:xfrm>
            <a:prstGeom prst="blockArc">
              <a:avLst>
                <a:gd name="adj1" fmla="val 10800000"/>
                <a:gd name="adj2" fmla="val 0"/>
                <a:gd name="adj3" fmla="val 1885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Oval 13">
              <a:extLst>
                <a:ext uri="{FF2B5EF4-FFF2-40B4-BE49-F238E27FC236}">
                  <a16:creationId xmlns:a16="http://schemas.microsoft.com/office/drawing/2014/main" id="{52EB097B-2D6C-459E-AEBF-44DB4C252BA1}"/>
                </a:ext>
              </a:extLst>
            </p:cNvPr>
            <p:cNvSpPr/>
            <p:nvPr/>
          </p:nvSpPr>
          <p:spPr>
            <a:xfrm rot="16200000">
              <a:off x="5792865" y="5286825"/>
              <a:ext cx="614135" cy="6141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B7ABAB37-AE92-4CEC-AB6F-B5E25273E0B2}"/>
                </a:ext>
              </a:extLst>
            </p:cNvPr>
            <p:cNvSpPr/>
            <p:nvPr/>
          </p:nvSpPr>
          <p:spPr>
            <a:xfrm rot="16200000">
              <a:off x="5792865" y="4246178"/>
              <a:ext cx="614135" cy="6141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5">
              <a:extLst>
                <a:ext uri="{FF2B5EF4-FFF2-40B4-BE49-F238E27FC236}">
                  <a16:creationId xmlns:a16="http://schemas.microsoft.com/office/drawing/2014/main" id="{55578EFD-2513-4DA3-AB57-1E5D9F9FA608}"/>
                </a:ext>
              </a:extLst>
            </p:cNvPr>
            <p:cNvSpPr/>
            <p:nvPr/>
          </p:nvSpPr>
          <p:spPr>
            <a:xfrm rot="16200000">
              <a:off x="5792865" y="3205530"/>
              <a:ext cx="614135" cy="6141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ED09EA83-C4AD-42C8-8187-82101DE7726E}"/>
                </a:ext>
              </a:extLst>
            </p:cNvPr>
            <p:cNvSpPr/>
            <p:nvPr/>
          </p:nvSpPr>
          <p:spPr>
            <a:xfrm rot="16200000">
              <a:off x="5792865" y="2164883"/>
              <a:ext cx="614135" cy="6141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87DF8A59-8F09-4C70-8B85-D56B3D9CF3F0}"/>
              </a:ext>
            </a:extLst>
          </p:cNvPr>
          <p:cNvSpPr/>
          <p:nvPr/>
        </p:nvSpPr>
        <p:spPr>
          <a:xfrm>
            <a:off x="8241265" y="2513247"/>
            <a:ext cx="295501" cy="2955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89808D38-8E81-46F3-B67E-1929FC5D2856}"/>
              </a:ext>
            </a:extLst>
          </p:cNvPr>
          <p:cNvSpPr/>
          <p:nvPr/>
        </p:nvSpPr>
        <p:spPr>
          <a:xfrm>
            <a:off x="6349086" y="4127050"/>
            <a:ext cx="296049" cy="29604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4F98CE2-A18C-4DEA-8170-58ADDD7BB453}"/>
              </a:ext>
            </a:extLst>
          </p:cNvPr>
          <p:cNvSpPr/>
          <p:nvPr/>
        </p:nvSpPr>
        <p:spPr>
          <a:xfrm>
            <a:off x="7288316" y="3308869"/>
            <a:ext cx="302313" cy="2829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A7D92DE6-F943-47A7-ADE8-DA3D3C84CC69}"/>
              </a:ext>
            </a:extLst>
          </p:cNvPr>
          <p:cNvSpPr/>
          <p:nvPr/>
        </p:nvSpPr>
        <p:spPr>
          <a:xfrm>
            <a:off x="5423902" y="4922900"/>
            <a:ext cx="318427" cy="3184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6A33DFC3-D89E-4281-8606-5EE66CF298AF}"/>
              </a:ext>
            </a:extLst>
          </p:cNvPr>
          <p:cNvGrpSpPr/>
          <p:nvPr/>
        </p:nvGrpSpPr>
        <p:grpSpPr>
          <a:xfrm>
            <a:off x="8437690" y="3265408"/>
            <a:ext cx="2813488" cy="971454"/>
            <a:chOff x="4965552" y="1736224"/>
            <a:chExt cx="2232248" cy="9714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052281-DD08-4013-86A5-BDE1523A345C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72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浙江大学软件学院学硕（递补但放弃）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哈尔滨工业大学计算学部学硕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南京大学与复旦大学计算机学院（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A15175-BEBE-44CE-9401-2F058402F988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预推免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月中旬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-9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月末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5">
            <a:extLst>
              <a:ext uri="{FF2B5EF4-FFF2-40B4-BE49-F238E27FC236}">
                <a16:creationId xmlns:a16="http://schemas.microsoft.com/office/drawing/2014/main" id="{9BA8CF6F-5FAA-48BD-8F4A-FDDA8E9B217C}"/>
              </a:ext>
            </a:extLst>
          </p:cNvPr>
          <p:cNvGrpSpPr/>
          <p:nvPr/>
        </p:nvGrpSpPr>
        <p:grpSpPr>
          <a:xfrm>
            <a:off x="6551557" y="4814692"/>
            <a:ext cx="3816556" cy="753446"/>
            <a:chOff x="4965551" y="1736224"/>
            <a:chExt cx="3028092" cy="753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2DC6C6-2270-4512-B9EB-6FC1FB4B1D81}"/>
                </a:ext>
              </a:extLst>
            </p:cNvPr>
            <p:cNvSpPr txBox="1"/>
            <p:nvPr/>
          </p:nvSpPr>
          <p:spPr>
            <a:xfrm>
              <a:off x="4965551" y="1979530"/>
              <a:ext cx="3028092" cy="51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投递定位错误，只投递了华五学校的计科，遂夏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营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稍好学校的统计学以及边缘学院可能有机会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ED7AFA-FC49-4361-BB1A-889999813E93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夏令营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月初申报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-7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月底结束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8">
            <a:extLst>
              <a:ext uri="{FF2B5EF4-FFF2-40B4-BE49-F238E27FC236}">
                <a16:creationId xmlns:a16="http://schemas.microsoft.com/office/drawing/2014/main" id="{1A2710B4-A06E-4907-B998-978B87F9306B}"/>
              </a:ext>
            </a:extLst>
          </p:cNvPr>
          <p:cNvGrpSpPr/>
          <p:nvPr/>
        </p:nvGrpSpPr>
        <p:grpSpPr>
          <a:xfrm>
            <a:off x="4569301" y="2013872"/>
            <a:ext cx="2813488" cy="520305"/>
            <a:chOff x="4965552" y="1736224"/>
            <a:chExt cx="2232248" cy="5203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8E292-205D-4FA9-95BE-BB69B48737A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导师选择情况等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DB1D8C-1A5B-438A-9E6B-52393D6A224C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保内联系老师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1">
            <a:extLst>
              <a:ext uri="{FF2B5EF4-FFF2-40B4-BE49-F238E27FC236}">
                <a16:creationId xmlns:a16="http://schemas.microsoft.com/office/drawing/2014/main" id="{302C43F3-2762-448D-B530-786CF67E68E1}"/>
              </a:ext>
            </a:extLst>
          </p:cNvPr>
          <p:cNvGrpSpPr/>
          <p:nvPr/>
        </p:nvGrpSpPr>
        <p:grpSpPr>
          <a:xfrm>
            <a:off x="2822370" y="3549329"/>
            <a:ext cx="2813489" cy="971454"/>
            <a:chOff x="4965552" y="1736224"/>
            <a:chExt cx="2232249" cy="9714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4EBE68-10E8-4789-9E1A-9D4D4DD315E2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72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机试过线给面试机会，不给学硕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考察知识面广、难度较大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>
                <a:lnSpc>
                  <a:spcPts val="17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准备时间不足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85A78A-5040-4EFF-9FF2-B6F16F308C76}"/>
                </a:ext>
              </a:extLst>
            </p:cNvPr>
            <p:cNvSpPr txBox="1"/>
            <p:nvPr/>
          </p:nvSpPr>
          <p:spPr>
            <a:xfrm>
              <a:off x="4965553" y="1736224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哈深计科直博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9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月初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BC6CD7-E654-414B-A614-F47751285038}"/>
              </a:ext>
            </a:extLst>
          </p:cNvPr>
          <p:cNvSpPr txBox="1"/>
          <p:nvPr/>
        </p:nvSpPr>
        <p:spPr>
          <a:xfrm>
            <a:off x="962310" y="2830171"/>
            <a:ext cx="45067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个人保研情况</a:t>
            </a:r>
            <a:endParaRPr lang="ko-KR" altLang="en-US" sz="2400" b="1" dirty="0">
              <a:solidFill>
                <a:schemeClr val="accent3"/>
              </a:solidFill>
              <a:latin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0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4912479" y="2757672"/>
            <a:ext cx="3362302" cy="1908215"/>
            <a:chOff x="6717796" y="2528377"/>
            <a:chExt cx="2747269" cy="19082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717796" y="2528377"/>
              <a:ext cx="27472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4800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ea typeface="黑体" panose="02010609060101010101" pitchFamily="49" charset="-122"/>
                  <a:cs typeface="Arial" pitchFamily="34" charset="0"/>
                </a:rPr>
                <a:t>Q&amp;A</a:t>
              </a:r>
              <a:endParaRPr lang="ko-KR" altLang="en-US" sz="48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717829" y="3359374"/>
              <a:ext cx="274723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竞赛加分与综排</a:t>
              </a: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保研</a:t>
              </a:r>
              <a:r>
                <a:rPr lang="en-US" altLang="zh-CN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or</a:t>
              </a:r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出国</a:t>
              </a: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科研经历的作用</a:t>
              </a:r>
            </a:p>
            <a:p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面试可能问到的问题等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8479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6579</TotalTime>
  <Words>1167</Words>
  <Application>Microsoft Office PowerPoint</Application>
  <PresentationFormat>宽屏</PresentationFormat>
  <Paragraphs>205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 Unicode MS</vt:lpstr>
      <vt:lpstr>黑体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冀 石</cp:lastModifiedBy>
  <cp:revision>91</cp:revision>
  <dcterms:created xsi:type="dcterms:W3CDTF">2020-01-20T05:08:25Z</dcterms:created>
  <dcterms:modified xsi:type="dcterms:W3CDTF">2023-10-17T14:42:17Z</dcterms:modified>
</cp:coreProperties>
</file>